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345" r:id="rId3"/>
    <p:sldId id="262" r:id="rId4"/>
    <p:sldId id="352" r:id="rId5"/>
    <p:sldId id="289" r:id="rId6"/>
    <p:sldId id="301" r:id="rId7"/>
    <p:sldId id="290" r:id="rId8"/>
    <p:sldId id="302" r:id="rId9"/>
    <p:sldId id="300" r:id="rId10"/>
    <p:sldId id="303" r:id="rId11"/>
    <p:sldId id="259" r:id="rId12"/>
    <p:sldId id="263" r:id="rId13"/>
    <p:sldId id="264" r:id="rId14"/>
    <p:sldId id="324" r:id="rId15"/>
    <p:sldId id="306" r:id="rId16"/>
    <p:sldId id="319" r:id="rId17"/>
    <p:sldId id="343" r:id="rId18"/>
    <p:sldId id="344" r:id="rId19"/>
    <p:sldId id="351" r:id="rId20"/>
    <p:sldId id="340" r:id="rId21"/>
    <p:sldId id="327" r:id="rId22"/>
    <p:sldId id="339" r:id="rId23"/>
    <p:sldId id="333" r:id="rId24"/>
    <p:sldId id="334" r:id="rId25"/>
    <p:sldId id="332" r:id="rId26"/>
    <p:sldId id="329" r:id="rId27"/>
    <p:sldId id="328" r:id="rId28"/>
    <p:sldId id="330" r:id="rId29"/>
    <p:sldId id="331" r:id="rId30"/>
    <p:sldId id="350" r:id="rId31"/>
  </p:sldIdLst>
  <p:sldSz cx="9144000" cy="6858000" type="screen4x3"/>
  <p:notesSz cx="7315200" cy="96012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00"/>
    <a:srgbClr val="007F00"/>
    <a:srgbClr val="FF00FF"/>
    <a:srgbClr val="C6E228"/>
    <a:srgbClr val="0000FF"/>
    <a:srgbClr val="C400C4"/>
    <a:srgbClr val="7F007F"/>
    <a:srgbClr val="00706D"/>
    <a:srgbClr val="007A77"/>
    <a:srgbClr val="009592"/>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2794" autoAdjust="0"/>
    <p:restoredTop sz="94595" autoAdjust="0"/>
  </p:normalViewPr>
  <p:slideViewPr>
    <p:cSldViewPr>
      <p:cViewPr varScale="1">
        <p:scale>
          <a:sx n="74" d="100"/>
          <a:sy n="74" d="100"/>
        </p:scale>
        <p:origin x="-690" y="-66"/>
      </p:cViewPr>
      <p:guideLst>
        <p:guide orient="horz" pos="2160"/>
        <p:guide pos="2880"/>
      </p:guideLst>
    </p:cSldViewPr>
  </p:slideViewPr>
  <p:outlineViewPr>
    <p:cViewPr>
      <p:scale>
        <a:sx n="33" d="100"/>
        <a:sy n="33" d="100"/>
      </p:scale>
      <p:origin x="0" y="230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de-DE" dirty="0"/>
          </a:p>
        </p:txBody>
      </p:sp>
      <p:sp>
        <p:nvSpPr>
          <p:cNvPr id="3" name="Datumsplatzhalt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FCA98A00-9F6F-4C34-92C0-3642DF941C2D}" type="datetimeFigureOut">
              <a:rPr lang="de-DE"/>
              <a:pPr>
                <a:defRPr/>
              </a:pPr>
              <a:t>07.02.2011</a:t>
            </a:fld>
            <a:endParaRPr lang="de-DE" dirty="0"/>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de-DE" noProof="0" dirty="0"/>
          </a:p>
        </p:txBody>
      </p:sp>
      <p:sp>
        <p:nvSpPr>
          <p:cNvPr id="5" name="Notizenplatzhalt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de-DE" dirty="0"/>
          </a:p>
        </p:txBody>
      </p:sp>
      <p:sp>
        <p:nvSpPr>
          <p:cNvPr id="7" name="Foliennummernplatzhalt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58682888-D752-4A00-AE75-78CF06628E41}" type="slidenum">
              <a:rPr lang="de-DE"/>
              <a:pPr>
                <a:defRPr/>
              </a:pPr>
              <a:t>‹N°›</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93CA48-6DE7-4AC4-ACD7-F6F12D551FA1}" type="slidenum">
              <a:rPr lang="en-US">
                <a:solidFill>
                  <a:srgbClr val="000000"/>
                </a:solidFill>
              </a:rPr>
              <a:pPr fontAlgn="base">
                <a:spcBef>
                  <a:spcPct val="0"/>
                </a:spcBef>
                <a:spcAft>
                  <a:spcPct val="0"/>
                </a:spcAft>
                <a:defRPr/>
              </a:pPr>
              <a:t>3</a:t>
            </a:fld>
            <a:endParaRPr lang="en-US" dirty="0">
              <a:solidFill>
                <a:srgbClr val="000000"/>
              </a:solidFill>
            </a:endParaRPr>
          </a:p>
        </p:txBody>
      </p:sp>
      <p:sp>
        <p:nvSpPr>
          <p:cNvPr id="18434"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3B7D89-927A-4ACB-9DFB-3F1BD089E572}" type="slidenum">
              <a:rPr lang="en-US">
                <a:solidFill>
                  <a:srgbClr val="000000"/>
                </a:solidFill>
              </a:rPr>
              <a:pPr fontAlgn="base">
                <a:spcBef>
                  <a:spcPct val="0"/>
                </a:spcBef>
                <a:spcAft>
                  <a:spcPct val="0"/>
                </a:spcAft>
                <a:defRPr/>
              </a:pPr>
              <a:t>13</a:t>
            </a:fld>
            <a:endParaRPr lang="en-US" dirty="0">
              <a:solidFill>
                <a:srgbClr val="000000"/>
              </a:solidFill>
            </a:endParaRPr>
          </a:p>
        </p:txBody>
      </p:sp>
      <p:sp>
        <p:nvSpPr>
          <p:cNvPr id="37890"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AE2AF-CFF8-49C2-BBC7-4B3973DA8056}" type="slidenum">
              <a:rPr lang="en-US"/>
              <a:pPr fontAlgn="base">
                <a:spcBef>
                  <a:spcPct val="0"/>
                </a:spcBef>
                <a:spcAft>
                  <a:spcPct val="0"/>
                </a:spcAft>
                <a:defRPr/>
              </a:pPr>
              <a:t>14</a:t>
            </a:fld>
            <a:endParaRPr lang="en-US" dirty="0"/>
          </a:p>
        </p:txBody>
      </p:sp>
      <p:sp>
        <p:nvSpPr>
          <p:cNvPr id="39938"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85553E-E306-4183-9EA4-4090972F9331}" type="slidenum">
              <a:rPr lang="en-US"/>
              <a:pPr fontAlgn="base">
                <a:spcBef>
                  <a:spcPct val="0"/>
                </a:spcBef>
                <a:spcAft>
                  <a:spcPct val="0"/>
                </a:spcAft>
                <a:defRPr/>
              </a:pPr>
              <a:t>15</a:t>
            </a:fld>
            <a:endParaRPr lang="en-US" dirty="0"/>
          </a:p>
        </p:txBody>
      </p:sp>
      <p:sp>
        <p:nvSpPr>
          <p:cNvPr id="41986"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C7B5E1-100B-46A3-9F9F-1C2CEF229D50}" type="slidenum">
              <a:rPr lang="en-US"/>
              <a:pPr fontAlgn="base">
                <a:spcBef>
                  <a:spcPct val="0"/>
                </a:spcBef>
                <a:spcAft>
                  <a:spcPct val="0"/>
                </a:spcAft>
                <a:defRPr/>
              </a:pPr>
              <a:t>16</a:t>
            </a:fld>
            <a:endParaRPr lang="en-US" dirty="0"/>
          </a:p>
        </p:txBody>
      </p:sp>
      <p:sp>
        <p:nvSpPr>
          <p:cNvPr id="44034"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F0758F-21D8-4A97-9FEF-221C5A8A5A16}" type="slidenum">
              <a:rPr lang="en-US"/>
              <a:pPr fontAlgn="base">
                <a:spcBef>
                  <a:spcPct val="0"/>
                </a:spcBef>
                <a:spcAft>
                  <a:spcPct val="0"/>
                </a:spcAft>
                <a:defRPr/>
              </a:pPr>
              <a:t>17</a:t>
            </a:fld>
            <a:endParaRPr lang="en-US" dirty="0"/>
          </a:p>
        </p:txBody>
      </p:sp>
      <p:sp>
        <p:nvSpPr>
          <p:cNvPr id="47106"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07DE13-EE58-42D7-9A62-AEA1A3627739}" type="slidenum">
              <a:rPr lang="en-US"/>
              <a:pPr fontAlgn="base">
                <a:spcBef>
                  <a:spcPct val="0"/>
                </a:spcBef>
                <a:spcAft>
                  <a:spcPct val="0"/>
                </a:spcAft>
                <a:defRPr/>
              </a:pPr>
              <a:t>18</a:t>
            </a:fld>
            <a:endParaRPr lang="en-US" dirty="0"/>
          </a:p>
        </p:txBody>
      </p:sp>
      <p:sp>
        <p:nvSpPr>
          <p:cNvPr id="49154"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F0758F-21D8-4A97-9FEF-221C5A8A5A16}" type="slidenum">
              <a:rPr lang="en-US"/>
              <a:pPr fontAlgn="base">
                <a:spcBef>
                  <a:spcPct val="0"/>
                </a:spcBef>
                <a:spcAft>
                  <a:spcPct val="0"/>
                </a:spcAft>
                <a:defRPr/>
              </a:pPr>
              <a:t>19</a:t>
            </a:fld>
            <a:endParaRPr lang="en-US" dirty="0"/>
          </a:p>
        </p:txBody>
      </p:sp>
      <p:sp>
        <p:nvSpPr>
          <p:cNvPr id="47106"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F766BE-CDF7-4766-B9E6-607F9A430331}" type="slidenum">
              <a:rPr lang="en-US"/>
              <a:pPr fontAlgn="base">
                <a:spcBef>
                  <a:spcPct val="0"/>
                </a:spcBef>
                <a:spcAft>
                  <a:spcPct val="0"/>
                </a:spcAft>
                <a:defRPr/>
              </a:pPr>
              <a:t>20</a:t>
            </a:fld>
            <a:endParaRPr lang="en-US" dirty="0"/>
          </a:p>
        </p:txBody>
      </p:sp>
      <p:sp>
        <p:nvSpPr>
          <p:cNvPr id="96258"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0E8AB8-D168-42D6-A0C1-2FFCBC7037FB}" type="slidenum">
              <a:rPr lang="en-US"/>
              <a:pPr fontAlgn="base">
                <a:spcBef>
                  <a:spcPct val="0"/>
                </a:spcBef>
                <a:spcAft>
                  <a:spcPct val="0"/>
                </a:spcAft>
                <a:defRPr/>
              </a:pPr>
              <a:t>21</a:t>
            </a:fld>
            <a:endParaRPr lang="en-US" dirty="0"/>
          </a:p>
        </p:txBody>
      </p:sp>
      <p:sp>
        <p:nvSpPr>
          <p:cNvPr id="86018"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70DD31-6605-4BC0-B55A-D20D64AD79CD}" type="slidenum">
              <a:rPr lang="en-US"/>
              <a:pPr fontAlgn="base">
                <a:spcBef>
                  <a:spcPct val="0"/>
                </a:spcBef>
                <a:spcAft>
                  <a:spcPct val="0"/>
                </a:spcAft>
                <a:defRPr/>
              </a:pPr>
              <a:t>22</a:t>
            </a:fld>
            <a:endParaRPr lang="en-US" dirty="0"/>
          </a:p>
        </p:txBody>
      </p:sp>
      <p:sp>
        <p:nvSpPr>
          <p:cNvPr id="88066"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93CA48-6DE7-4AC4-ACD7-F6F12D551FA1}" type="slidenum">
              <a:rPr lang="en-US">
                <a:solidFill>
                  <a:srgbClr val="000000"/>
                </a:solidFill>
              </a:rPr>
              <a:pPr fontAlgn="base">
                <a:spcBef>
                  <a:spcPct val="0"/>
                </a:spcBef>
                <a:spcAft>
                  <a:spcPct val="0"/>
                </a:spcAft>
                <a:defRPr/>
              </a:pPr>
              <a:t>4</a:t>
            </a:fld>
            <a:endParaRPr lang="en-US" dirty="0">
              <a:solidFill>
                <a:srgbClr val="000000"/>
              </a:solidFill>
            </a:endParaRPr>
          </a:p>
        </p:txBody>
      </p:sp>
      <p:sp>
        <p:nvSpPr>
          <p:cNvPr id="18434"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827484-0E64-4C0E-85CF-7D626B8896E9}" type="slidenum">
              <a:rPr lang="en-US"/>
              <a:pPr fontAlgn="base">
                <a:spcBef>
                  <a:spcPct val="0"/>
                </a:spcBef>
                <a:spcAft>
                  <a:spcPct val="0"/>
                </a:spcAft>
                <a:defRPr/>
              </a:pPr>
              <a:t>23</a:t>
            </a:fld>
            <a:endParaRPr lang="en-US" dirty="0"/>
          </a:p>
        </p:txBody>
      </p:sp>
      <p:sp>
        <p:nvSpPr>
          <p:cNvPr id="90114"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0180B9-DF8E-4936-A19B-F285860AD8CA}" type="slidenum">
              <a:rPr lang="en-US"/>
              <a:pPr fontAlgn="base">
                <a:spcBef>
                  <a:spcPct val="0"/>
                </a:spcBef>
                <a:spcAft>
                  <a:spcPct val="0"/>
                </a:spcAft>
                <a:defRPr/>
              </a:pPr>
              <a:t>24</a:t>
            </a:fld>
            <a:endParaRPr lang="en-US" dirty="0"/>
          </a:p>
        </p:txBody>
      </p:sp>
      <p:sp>
        <p:nvSpPr>
          <p:cNvPr id="92162"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822C6E-03D8-4492-BCD2-2C9C361A11BA}" type="slidenum">
              <a:rPr lang="en-US"/>
              <a:pPr fontAlgn="base">
                <a:spcBef>
                  <a:spcPct val="0"/>
                </a:spcBef>
                <a:spcAft>
                  <a:spcPct val="0"/>
                </a:spcAft>
                <a:defRPr/>
              </a:pPr>
              <a:t>25</a:t>
            </a:fld>
            <a:endParaRPr lang="en-US" dirty="0"/>
          </a:p>
        </p:txBody>
      </p:sp>
      <p:sp>
        <p:nvSpPr>
          <p:cNvPr id="94210"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FF9FAB-B4E8-4B27-A26E-89121736C8E4}" type="slidenum">
              <a:rPr lang="en-US"/>
              <a:pPr fontAlgn="base">
                <a:spcBef>
                  <a:spcPct val="0"/>
                </a:spcBef>
                <a:spcAft>
                  <a:spcPct val="0"/>
                </a:spcAft>
                <a:defRPr/>
              </a:pPr>
              <a:t>26</a:t>
            </a:fld>
            <a:endParaRPr lang="en-US" dirty="0"/>
          </a:p>
        </p:txBody>
      </p:sp>
      <p:sp>
        <p:nvSpPr>
          <p:cNvPr id="97282"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00D3F5-DF17-481B-B8FB-1202D97FF8D7}" type="slidenum">
              <a:rPr lang="en-US"/>
              <a:pPr fontAlgn="base">
                <a:spcBef>
                  <a:spcPct val="0"/>
                </a:spcBef>
                <a:spcAft>
                  <a:spcPct val="0"/>
                </a:spcAft>
                <a:defRPr/>
              </a:pPr>
              <a:t>27</a:t>
            </a:fld>
            <a:endParaRPr lang="en-US" dirty="0"/>
          </a:p>
        </p:txBody>
      </p:sp>
      <p:sp>
        <p:nvSpPr>
          <p:cNvPr id="100354"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A60700-736D-461F-BB6F-C6505EF94A89}" type="slidenum">
              <a:rPr lang="en-US"/>
              <a:pPr fontAlgn="base">
                <a:spcBef>
                  <a:spcPct val="0"/>
                </a:spcBef>
                <a:spcAft>
                  <a:spcPct val="0"/>
                </a:spcAft>
                <a:defRPr/>
              </a:pPr>
              <a:t>28</a:t>
            </a:fld>
            <a:endParaRPr lang="en-US" dirty="0"/>
          </a:p>
        </p:txBody>
      </p:sp>
      <p:sp>
        <p:nvSpPr>
          <p:cNvPr id="102402"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77B111-FBEC-41AD-BB3C-D54249829492}" type="slidenum">
              <a:rPr lang="en-US">
                <a:solidFill>
                  <a:srgbClr val="000000"/>
                </a:solidFill>
              </a:rPr>
              <a:pPr fontAlgn="base">
                <a:spcBef>
                  <a:spcPct val="0"/>
                </a:spcBef>
                <a:spcAft>
                  <a:spcPct val="0"/>
                </a:spcAft>
                <a:defRPr/>
              </a:pPr>
              <a:t>5</a:t>
            </a:fld>
            <a:endParaRPr lang="en-US" dirty="0">
              <a:solidFill>
                <a:srgbClr val="000000"/>
              </a:solidFill>
            </a:endParaRPr>
          </a:p>
        </p:txBody>
      </p:sp>
      <p:sp>
        <p:nvSpPr>
          <p:cNvPr id="22530"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4C1293-6BB1-4E4B-A19D-9658C36D0AD3}" type="slidenum">
              <a:rPr lang="en-US">
                <a:solidFill>
                  <a:srgbClr val="000000"/>
                </a:solidFill>
              </a:rPr>
              <a:pPr fontAlgn="base">
                <a:spcBef>
                  <a:spcPct val="0"/>
                </a:spcBef>
                <a:spcAft>
                  <a:spcPct val="0"/>
                </a:spcAft>
                <a:defRPr/>
              </a:pPr>
              <a:t>6</a:t>
            </a:fld>
            <a:endParaRPr lang="en-US" dirty="0">
              <a:solidFill>
                <a:srgbClr val="000000"/>
              </a:solidFill>
            </a:endParaRPr>
          </a:p>
        </p:txBody>
      </p:sp>
      <p:sp>
        <p:nvSpPr>
          <p:cNvPr id="24578"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B62E99-3638-4D22-AC5B-C6DDA64FF963}" type="slidenum">
              <a:rPr lang="en-US">
                <a:solidFill>
                  <a:srgbClr val="000000"/>
                </a:solidFill>
              </a:rPr>
              <a:pPr fontAlgn="base">
                <a:spcBef>
                  <a:spcPct val="0"/>
                </a:spcBef>
                <a:spcAft>
                  <a:spcPct val="0"/>
                </a:spcAft>
                <a:defRPr/>
              </a:pPr>
              <a:t>8</a:t>
            </a:fld>
            <a:endParaRPr lang="en-US" dirty="0">
              <a:solidFill>
                <a:srgbClr val="000000"/>
              </a:solidFill>
            </a:endParaRPr>
          </a:p>
        </p:txBody>
      </p:sp>
      <p:sp>
        <p:nvSpPr>
          <p:cNvPr id="27650"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2DA24B-6F46-44CE-B430-97425ACE1B8E}" type="slidenum">
              <a:rPr lang="en-US">
                <a:solidFill>
                  <a:srgbClr val="000000"/>
                </a:solidFill>
              </a:rPr>
              <a:pPr fontAlgn="base">
                <a:spcBef>
                  <a:spcPct val="0"/>
                </a:spcBef>
                <a:spcAft>
                  <a:spcPct val="0"/>
                </a:spcAft>
                <a:defRPr/>
              </a:pPr>
              <a:t>9</a:t>
            </a:fld>
            <a:endParaRPr lang="en-US" dirty="0">
              <a:solidFill>
                <a:srgbClr val="000000"/>
              </a:solidFill>
            </a:endParaRPr>
          </a:p>
        </p:txBody>
      </p:sp>
      <p:sp>
        <p:nvSpPr>
          <p:cNvPr id="29698"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2B9174-05CC-46B0-A391-898073BDA560}" type="slidenum">
              <a:rPr lang="en-US"/>
              <a:pPr fontAlgn="base">
                <a:spcBef>
                  <a:spcPct val="0"/>
                </a:spcBef>
                <a:spcAft>
                  <a:spcPct val="0"/>
                </a:spcAft>
                <a:defRPr/>
              </a:pPr>
              <a:t>10</a:t>
            </a:fld>
            <a:endParaRPr lang="en-US" dirty="0"/>
          </a:p>
        </p:txBody>
      </p:sp>
      <p:sp>
        <p:nvSpPr>
          <p:cNvPr id="31746"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854428-5EEC-4D03-B839-C46E870E2432}" type="slidenum">
              <a:rPr lang="en-US">
                <a:solidFill>
                  <a:srgbClr val="000000"/>
                </a:solidFill>
              </a:rPr>
              <a:pPr fontAlgn="base">
                <a:spcBef>
                  <a:spcPct val="0"/>
                </a:spcBef>
                <a:spcAft>
                  <a:spcPct val="0"/>
                </a:spcAft>
                <a:defRPr/>
              </a:pPr>
              <a:t>11</a:t>
            </a:fld>
            <a:endParaRPr lang="en-US" dirty="0">
              <a:solidFill>
                <a:srgbClr val="000000"/>
              </a:solidFill>
            </a:endParaRPr>
          </a:p>
        </p:txBody>
      </p:sp>
      <p:sp>
        <p:nvSpPr>
          <p:cNvPr id="33794"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7EE55E-8B71-44F2-A73B-58E9AFFCB059}" type="slidenum">
              <a:rPr lang="en-US">
                <a:solidFill>
                  <a:srgbClr val="000000"/>
                </a:solidFill>
              </a:rPr>
              <a:pPr fontAlgn="base">
                <a:spcBef>
                  <a:spcPct val="0"/>
                </a:spcBef>
                <a:spcAft>
                  <a:spcPct val="0"/>
                </a:spcAft>
                <a:defRPr/>
              </a:pPr>
              <a:t>12</a:t>
            </a:fld>
            <a:endParaRPr lang="en-US" dirty="0">
              <a:solidFill>
                <a:srgbClr val="000000"/>
              </a:solidFill>
            </a:endParaRPr>
          </a:p>
        </p:txBody>
      </p:sp>
      <p:sp>
        <p:nvSpPr>
          <p:cNvPr id="35842"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4608FF18-AB00-4628-BBC7-2E76665A7CD5}" type="datetime1">
              <a:rPr lang="de-DE" smtClean="0"/>
              <a:pPr>
                <a:defRPr/>
              </a:pPr>
              <a:t>07.02.2011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EB0B5A2E-91A6-4805-88FF-744693D7285F}" type="slidenum">
              <a:rPr lang="de-DE"/>
              <a:pPr>
                <a:defRPr/>
              </a:pPr>
              <a:t>‹N°›</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D83D7BD-9781-42F1-A395-6908882785BB}" type="datetime1">
              <a:rPr lang="de-DE" smtClean="0"/>
              <a:pPr>
                <a:defRPr/>
              </a:pPr>
              <a:t>07.02.2011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607DAA7A-08A9-498E-B354-D1B832C09D25}" type="slidenum">
              <a:rPr lang="de-DE"/>
              <a:pPr>
                <a:defRPr/>
              </a:pPr>
              <a:t>‹N°›</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DD77DEC-BB54-447B-905F-B6778F78CFF7}" type="datetime1">
              <a:rPr lang="de-DE" smtClean="0"/>
              <a:pPr>
                <a:defRPr/>
              </a:pPr>
              <a:t>07.02.2011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D08E7406-34BA-4648-8521-C97C08E8C51C}" type="slidenum">
              <a:rPr lang="de-DE"/>
              <a:pPr>
                <a:defRPr/>
              </a:pPr>
              <a:t>‹N°›</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a:xfrm>
            <a:off x="8610600" y="6534150"/>
            <a:ext cx="533400" cy="323850"/>
          </a:xfrm>
        </p:spPr>
        <p:txBody>
          <a:bodyPr/>
          <a:lstStyle>
            <a:lvl1pPr>
              <a:defRPr>
                <a:solidFill>
                  <a:srgbClr val="000000"/>
                </a:solidFill>
              </a:defRPr>
            </a:lvl1pPr>
          </a:lstStyle>
          <a:p>
            <a:pPr>
              <a:defRPr/>
            </a:pPr>
            <a:fld id="{BC28A0FF-60C9-4010-BDE2-61FEA545AECF}" type="slidenum">
              <a:rPr lang="en-US"/>
              <a:pPr>
                <a:defRPr/>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a:xfrm>
            <a:off x="685800" y="6248400"/>
            <a:ext cx="1905000" cy="457200"/>
          </a:xfrm>
        </p:spPr>
        <p:txBody>
          <a:bodyPr/>
          <a:lstStyle>
            <a:lvl1pPr>
              <a:defRPr>
                <a:solidFill>
                  <a:srgbClr val="000000"/>
                </a:solidFill>
              </a:defRPr>
            </a:lvl1pPr>
          </a:lstStyle>
          <a:p>
            <a:pPr>
              <a:defRPr/>
            </a:pPr>
            <a:fld id="{C866EFF1-9F78-43AD-8D44-B81416B313A5}" type="datetime1">
              <a:rPr lang="de-DE" smtClean="0"/>
              <a:pPr>
                <a:defRPr/>
              </a:pPr>
              <a:t>07.02.2011</a:t>
            </a:fld>
            <a:endParaRPr lang="en-US" dirty="0"/>
          </a:p>
        </p:txBody>
      </p:sp>
      <p:sp>
        <p:nvSpPr>
          <p:cNvPr id="6" name="Fußzeilenplatzhalter 5"/>
          <p:cNvSpPr>
            <a:spLocks noGrp="1"/>
          </p:cNvSpPr>
          <p:nvPr>
            <p:ph type="ftr" sz="quarter" idx="11"/>
          </p:nvPr>
        </p:nvSpPr>
        <p:spPr>
          <a:xfrm>
            <a:off x="3124200" y="6248400"/>
            <a:ext cx="2895600" cy="457200"/>
          </a:xfrm>
        </p:spPr>
        <p:txBody>
          <a:bodyPr/>
          <a:lstStyle>
            <a:lvl1pPr>
              <a:defRPr>
                <a:solidFill>
                  <a:srgbClr val="000000"/>
                </a:solidFill>
              </a:defRPr>
            </a:lvl1pPr>
          </a:lstStyle>
          <a:p>
            <a:pPr>
              <a:defRPr/>
            </a:pPr>
            <a:endParaRPr lang="en-US" dirty="0"/>
          </a:p>
        </p:txBody>
      </p:sp>
      <p:sp>
        <p:nvSpPr>
          <p:cNvPr id="7" name="Foliennummernplatzhalter 6"/>
          <p:cNvSpPr>
            <a:spLocks noGrp="1"/>
          </p:cNvSpPr>
          <p:nvPr>
            <p:ph type="sldNum" sz="quarter" idx="12"/>
          </p:nvPr>
        </p:nvSpPr>
        <p:spPr>
          <a:xfrm>
            <a:off x="6553200" y="6248400"/>
            <a:ext cx="1905000" cy="457200"/>
          </a:xfrm>
        </p:spPr>
        <p:txBody>
          <a:bodyPr/>
          <a:lstStyle>
            <a:lvl1pPr>
              <a:defRPr>
                <a:solidFill>
                  <a:srgbClr val="000000"/>
                </a:solidFill>
              </a:defRPr>
            </a:lvl1pPr>
          </a:lstStyle>
          <a:p>
            <a:pPr>
              <a:defRPr/>
            </a:pPr>
            <a:fld id="{76925C72-E029-4D3A-9A6A-B238BC5163F7}"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651D11B6-A2F1-4AA8-BAD9-B3A26E0B273C}" type="datetime1">
              <a:rPr lang="de-DE" smtClean="0"/>
              <a:pPr>
                <a:defRPr/>
              </a:pPr>
              <a:t>07.02.2011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CDAAFF2F-5423-4007-94CE-7778D7A7B1BA}" type="slidenum">
              <a:rPr lang="de-DE"/>
              <a:pPr>
                <a:defRPr/>
              </a:pPr>
              <a:t>‹N°›</a:t>
            </a:fld>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2B2320D9-745A-4351-8AD8-CC547BED1CA1}" type="datetime1">
              <a:rPr lang="de-DE" smtClean="0"/>
              <a:pPr>
                <a:defRPr/>
              </a:pPr>
              <a:t>07.02.2011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CC5A43DF-AB5F-4B22-AF6D-24CF6486DA3E}" type="slidenum">
              <a:rPr lang="de-DE"/>
              <a:pPr>
                <a:defRPr/>
              </a:pPr>
              <a:t>‹N°›</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D10D92A5-5FA9-4ECE-919D-04FFFB336E8B}" type="datetime1">
              <a:rPr lang="de-DE" smtClean="0"/>
              <a:pPr>
                <a:defRPr/>
              </a:pPr>
              <a:t>07.02.2011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999B3AC5-D85C-4890-AEA7-0EFF11943E77}" type="slidenum">
              <a:rPr lang="de-DE"/>
              <a:pPr>
                <a:defRPr/>
              </a:pPr>
              <a:t>‹N°›</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A1A91DD2-C5A7-45BB-B4EA-1EC2698974DA}" type="datetime1">
              <a:rPr lang="de-DE" smtClean="0"/>
              <a:pPr>
                <a:defRPr/>
              </a:pPr>
              <a:t>07.02.2011</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dirty="0"/>
          </a:p>
        </p:txBody>
      </p:sp>
      <p:sp>
        <p:nvSpPr>
          <p:cNvPr id="9" name="Foliennummernplatzhalter 5"/>
          <p:cNvSpPr>
            <a:spLocks noGrp="1"/>
          </p:cNvSpPr>
          <p:nvPr>
            <p:ph type="sldNum" sz="quarter" idx="12"/>
          </p:nvPr>
        </p:nvSpPr>
        <p:spPr/>
        <p:txBody>
          <a:bodyPr/>
          <a:lstStyle>
            <a:lvl1pPr>
              <a:defRPr/>
            </a:lvl1pPr>
          </a:lstStyle>
          <a:p>
            <a:pPr>
              <a:defRPr/>
            </a:pPr>
            <a:fld id="{5F675DBC-F024-49E5-8B70-DA99A3AA01F7}" type="slidenum">
              <a:rPr lang="de-DE"/>
              <a:pPr>
                <a:defRPr/>
              </a:pPr>
              <a:t>‹N°›</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A1CB4AAA-31BA-4222-9AC3-E980E72F3EDF}" type="datetime1">
              <a:rPr lang="de-DE" smtClean="0"/>
              <a:pPr>
                <a:defRPr/>
              </a:pPr>
              <a:t>07.02.2011</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07E16206-5CC9-4C98-B89C-B7A7FD26FCE1}" type="slidenum">
              <a:rPr lang="de-DE"/>
              <a:pPr>
                <a:defRPr/>
              </a:pPr>
              <a:t>‹N°›</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26E5496-D7F9-42B2-A642-63C6EB91BDDF}" type="datetime1">
              <a:rPr lang="de-DE" smtClean="0"/>
              <a:pPr>
                <a:defRPr/>
              </a:pPr>
              <a:t>07.02.2011</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dirty="0"/>
          </a:p>
        </p:txBody>
      </p:sp>
      <p:sp>
        <p:nvSpPr>
          <p:cNvPr id="4" name="Foliennummernplatzhalter 5"/>
          <p:cNvSpPr>
            <a:spLocks noGrp="1"/>
          </p:cNvSpPr>
          <p:nvPr>
            <p:ph type="sldNum" sz="quarter" idx="12"/>
          </p:nvPr>
        </p:nvSpPr>
        <p:spPr/>
        <p:txBody>
          <a:bodyPr/>
          <a:lstStyle>
            <a:lvl1pPr>
              <a:defRPr/>
            </a:lvl1pPr>
          </a:lstStyle>
          <a:p>
            <a:pPr>
              <a:defRPr/>
            </a:pPr>
            <a:fld id="{305AD1BA-3265-4B26-AB5B-3EDF001C1F31}" type="slidenum">
              <a:rPr lang="de-DE"/>
              <a:pPr>
                <a:defRPr/>
              </a:pPr>
              <a:t>‹N°›</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C3DC8238-3BD2-4B7C-830D-0540BDCBC318}" type="datetime1">
              <a:rPr lang="de-DE" smtClean="0"/>
              <a:pPr>
                <a:defRPr/>
              </a:pPr>
              <a:t>07.02.2011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6C1FFF6B-9465-446E-8410-F4B3782DDE78}" type="slidenum">
              <a:rPr lang="de-DE"/>
              <a:pPr>
                <a:defRPr/>
              </a:pPr>
              <a:t>‹N°›</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CF4C714B-C5F6-4527-9D3B-7610FD0C293F}" type="datetime1">
              <a:rPr lang="de-DE" smtClean="0"/>
              <a:pPr>
                <a:defRPr/>
              </a:pPr>
              <a:t>07.02.2011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8B006054-0422-4DD9-9DC6-3E921FFA5346}" type="slidenum">
              <a:rPr lang="de-DE"/>
              <a:pPr>
                <a:defRPr/>
              </a:pPr>
              <a:t>‹N°›</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1F0884F-2F06-4C63-AAE7-B01D163FEFEA}" type="datetime1">
              <a:rPr lang="de-DE" smtClean="0"/>
              <a:pPr>
                <a:defRPr/>
              </a:pPr>
              <a:t>07.02.2011</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DE9BDE-3C52-4B65-B8B1-0F0B362E3EA9}" type="slidenum">
              <a:rPr lang="de-DE"/>
              <a:pPr>
                <a:defRPr/>
              </a:pPr>
              <a:t>‹N°›</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hyperlink" Target="http://www.amazon.de/gp/product/images/3134644061/sr=8-3/qid=1184708853/ref=dp_image_0/302-7759388-1778412?ie=UTF8&amp;n=299956&amp;s=books&amp;qid=1184708853&amp;sr=8-3"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Feuille_Microsoft_Office_Excel_97-20031.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Feuille_Microsoft_Office_Excel_97-20032.xls"/></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 Id="rId27" Type="http://schemas.openxmlformats.org/officeDocument/2006/relationships/image" Target="../media/image2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 Id="rId27"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feld 3"/>
          <p:cNvSpPr txBox="1">
            <a:spLocks noChangeArrowheads="1"/>
          </p:cNvSpPr>
          <p:nvPr/>
        </p:nvSpPr>
        <p:spPr bwMode="auto">
          <a:xfrm>
            <a:off x="2622116" y="5685055"/>
            <a:ext cx="3866444" cy="1200329"/>
          </a:xfrm>
          <a:prstGeom prst="rect">
            <a:avLst/>
          </a:prstGeom>
          <a:noFill/>
          <a:ln w="9525">
            <a:noFill/>
            <a:miter lim="800000"/>
            <a:headEnd/>
            <a:tailEnd/>
          </a:ln>
        </p:spPr>
        <p:txBody>
          <a:bodyPr wrap="none">
            <a:spAutoFit/>
          </a:bodyPr>
          <a:lstStyle/>
          <a:p>
            <a:pPr algn="ctr"/>
            <a:r>
              <a:rPr lang="de-DE" b="1" dirty="0" smtClean="0">
                <a:latin typeface="Calibri" pitchFamily="34" charset="0"/>
              </a:rPr>
              <a:t>Antrittsvorlesung</a:t>
            </a:r>
          </a:p>
          <a:p>
            <a:pPr algn="ctr"/>
            <a:r>
              <a:rPr lang="de-DE" b="1" dirty="0" smtClean="0">
                <a:latin typeface="Calibri" pitchFamily="34" charset="0"/>
              </a:rPr>
              <a:t>Fach Experimentelle Psychotherapie</a:t>
            </a:r>
          </a:p>
          <a:p>
            <a:pPr algn="ctr"/>
            <a:r>
              <a:rPr lang="de-DE" b="1" dirty="0" smtClean="0">
                <a:latin typeface="Calibri" pitchFamily="34" charset="0"/>
              </a:rPr>
              <a:t>Medizinische Fakultät, Universität Ulm</a:t>
            </a:r>
            <a:endParaRPr lang="de-DE" b="1" dirty="0">
              <a:latin typeface="Calibri" pitchFamily="34" charset="0"/>
            </a:endParaRPr>
          </a:p>
          <a:p>
            <a:pPr algn="ctr"/>
            <a:r>
              <a:rPr lang="de-DE" b="1" dirty="0">
                <a:latin typeface="Calibri" pitchFamily="34" charset="0"/>
              </a:rPr>
              <a:t>07.02.2011</a:t>
            </a:r>
          </a:p>
        </p:txBody>
      </p:sp>
      <p:sp>
        <p:nvSpPr>
          <p:cNvPr id="16386" name="Textfeld 4"/>
          <p:cNvSpPr txBox="1">
            <a:spLocks noChangeArrowheads="1"/>
          </p:cNvSpPr>
          <p:nvPr/>
        </p:nvSpPr>
        <p:spPr bwMode="auto">
          <a:xfrm>
            <a:off x="1106488" y="941388"/>
            <a:ext cx="6908800" cy="954087"/>
          </a:xfrm>
          <a:prstGeom prst="rect">
            <a:avLst/>
          </a:prstGeom>
          <a:noFill/>
          <a:ln w="9525">
            <a:noFill/>
            <a:miter lim="800000"/>
            <a:headEnd/>
            <a:tailEnd/>
          </a:ln>
        </p:spPr>
        <p:txBody>
          <a:bodyPr wrap="none">
            <a:spAutoFit/>
          </a:bodyPr>
          <a:lstStyle/>
          <a:p>
            <a:pPr algn="ctr"/>
            <a:r>
              <a:rPr lang="de-DE" sz="2800" b="1" dirty="0">
                <a:latin typeface="Calibri" pitchFamily="34" charset="0"/>
              </a:rPr>
              <a:t>Kann Imagination heilen?</a:t>
            </a:r>
          </a:p>
          <a:p>
            <a:pPr algn="ctr"/>
            <a:r>
              <a:rPr lang="de-DE" sz="2800" b="1" dirty="0">
                <a:latin typeface="Calibri" pitchFamily="34" charset="0"/>
              </a:rPr>
              <a:t>Nacht- und Tagträume in der Psychotherapie.</a:t>
            </a:r>
          </a:p>
        </p:txBody>
      </p:sp>
      <p:sp>
        <p:nvSpPr>
          <p:cNvPr id="16387" name="Textfeld 5"/>
          <p:cNvSpPr txBox="1">
            <a:spLocks noChangeArrowheads="1"/>
          </p:cNvSpPr>
          <p:nvPr/>
        </p:nvSpPr>
        <p:spPr bwMode="auto">
          <a:xfrm>
            <a:off x="3629025" y="4077072"/>
            <a:ext cx="1806575" cy="461962"/>
          </a:xfrm>
          <a:prstGeom prst="rect">
            <a:avLst/>
          </a:prstGeom>
          <a:noFill/>
          <a:ln w="9525">
            <a:noFill/>
            <a:miter lim="800000"/>
            <a:headEnd/>
            <a:tailEnd/>
          </a:ln>
        </p:spPr>
        <p:txBody>
          <a:bodyPr wrap="none">
            <a:spAutoFit/>
          </a:bodyPr>
          <a:lstStyle/>
          <a:p>
            <a:pPr algn="ctr"/>
            <a:r>
              <a:rPr lang="de-DE" sz="2400" b="1" dirty="0">
                <a:latin typeface="Calibri" pitchFamily="34" charset="0"/>
              </a:rPr>
              <a:t>Dan Pokorny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34924" y="44624"/>
            <a:ext cx="9109075" cy="461665"/>
          </a:xfrm>
          <a:prstGeom prst="rect">
            <a:avLst/>
          </a:prstGeom>
          <a:noFill/>
          <a:ln w="9525">
            <a:noFill/>
            <a:miter lim="800000"/>
            <a:headEnd/>
            <a:tailEnd/>
          </a:ln>
        </p:spPr>
        <p:txBody>
          <a:bodyPr wrap="square">
            <a:spAutoFit/>
          </a:bodyPr>
          <a:lstStyle/>
          <a:p>
            <a:pPr algn="ctr"/>
            <a:r>
              <a:rPr lang="de-DE" sz="2400" b="1" dirty="0" smtClean="0">
                <a:latin typeface="Calibri" pitchFamily="34" charset="0"/>
              </a:rPr>
              <a:t>Amalia X. Psychoanalytische Nachtträume (N=111)</a:t>
            </a:r>
            <a:endParaRPr lang="de-DE" sz="2400" b="1" dirty="0">
              <a:latin typeface="Calibri" pitchFamily="34" charset="0"/>
            </a:endParaRPr>
          </a:p>
        </p:txBody>
      </p:sp>
      <p:pic>
        <p:nvPicPr>
          <p:cNvPr id="30722" name="Picture 5"/>
          <p:cNvPicPr>
            <a:picLocks noChangeAspect="1" noChangeArrowheads="1"/>
          </p:cNvPicPr>
          <p:nvPr/>
        </p:nvPicPr>
        <p:blipFill>
          <a:blip r:embed="rId3" cstate="print"/>
          <a:srcRect/>
          <a:stretch>
            <a:fillRect/>
          </a:stretch>
        </p:blipFill>
        <p:spPr bwMode="auto">
          <a:xfrm>
            <a:off x="4016881" y="3355247"/>
            <a:ext cx="4628750" cy="2882065"/>
          </a:xfrm>
          <a:prstGeom prst="rect">
            <a:avLst/>
          </a:prstGeom>
          <a:noFill/>
          <a:ln w="9525">
            <a:noFill/>
            <a:miter lim="800000"/>
            <a:headEnd/>
            <a:tailEnd/>
          </a:ln>
        </p:spPr>
      </p:pic>
      <p:pic>
        <p:nvPicPr>
          <p:cNvPr id="30723" name="Picture 6"/>
          <p:cNvPicPr>
            <a:picLocks noChangeAspect="1" noChangeArrowheads="1"/>
          </p:cNvPicPr>
          <p:nvPr/>
        </p:nvPicPr>
        <p:blipFill>
          <a:blip r:embed="rId4" cstate="print"/>
          <a:srcRect/>
          <a:stretch>
            <a:fillRect/>
          </a:stretch>
        </p:blipFill>
        <p:spPr bwMode="auto">
          <a:xfrm>
            <a:off x="4016881" y="618943"/>
            <a:ext cx="4628750" cy="2882065"/>
          </a:xfrm>
          <a:prstGeom prst="rect">
            <a:avLst/>
          </a:prstGeom>
          <a:noFill/>
          <a:ln w="9525">
            <a:noFill/>
            <a:miter lim="800000"/>
            <a:headEnd/>
            <a:tailEnd/>
          </a:ln>
        </p:spPr>
      </p:pic>
      <p:sp>
        <p:nvSpPr>
          <p:cNvPr id="30724" name="Text Box 7"/>
          <p:cNvSpPr txBox="1">
            <a:spLocks noChangeArrowheads="1"/>
          </p:cNvSpPr>
          <p:nvPr/>
        </p:nvSpPr>
        <p:spPr bwMode="auto">
          <a:xfrm>
            <a:off x="2116534" y="4234854"/>
            <a:ext cx="1303338" cy="922338"/>
          </a:xfrm>
          <a:prstGeom prst="rect">
            <a:avLst/>
          </a:prstGeom>
          <a:noFill/>
          <a:ln w="9525">
            <a:noFill/>
            <a:miter lim="800000"/>
            <a:headEnd/>
            <a:tailEnd/>
          </a:ln>
        </p:spPr>
        <p:txBody>
          <a:bodyPr wrap="none">
            <a:spAutoFit/>
          </a:bodyPr>
          <a:lstStyle/>
          <a:p>
            <a:pPr algn="ctr"/>
            <a:r>
              <a:rPr lang="de-DE" dirty="0">
                <a:latin typeface="Calibri" pitchFamily="34" charset="0"/>
              </a:rPr>
              <a:t>Ist die</a:t>
            </a:r>
            <a:br>
              <a:rPr lang="de-DE" dirty="0">
                <a:latin typeface="Calibri" pitchFamily="34" charset="0"/>
              </a:rPr>
            </a:br>
            <a:r>
              <a:rPr lang="de-DE" dirty="0">
                <a:latin typeface="Calibri" pitchFamily="34" charset="0"/>
              </a:rPr>
              <a:t>Strategie</a:t>
            </a:r>
            <a:br>
              <a:rPr lang="de-DE" dirty="0">
                <a:latin typeface="Calibri" pitchFamily="34" charset="0"/>
              </a:rPr>
            </a:br>
            <a:r>
              <a:rPr lang="de-DE" dirty="0">
                <a:latin typeface="Calibri" pitchFamily="34" charset="0"/>
              </a:rPr>
              <a:t>erfolgreich?</a:t>
            </a:r>
          </a:p>
        </p:txBody>
      </p:sp>
      <p:sp>
        <p:nvSpPr>
          <p:cNvPr id="30725" name="Text Box 8"/>
          <p:cNvSpPr txBox="1">
            <a:spLocks noChangeArrowheads="1"/>
          </p:cNvSpPr>
          <p:nvPr/>
        </p:nvSpPr>
        <p:spPr bwMode="auto">
          <a:xfrm>
            <a:off x="2123728" y="1496963"/>
            <a:ext cx="1227138" cy="923925"/>
          </a:xfrm>
          <a:prstGeom prst="rect">
            <a:avLst/>
          </a:prstGeom>
          <a:noFill/>
          <a:ln w="9525">
            <a:noFill/>
            <a:miter lim="800000"/>
            <a:headEnd/>
            <a:tailEnd/>
          </a:ln>
        </p:spPr>
        <p:txBody>
          <a:bodyPr wrap="none">
            <a:spAutoFit/>
          </a:bodyPr>
          <a:lstStyle/>
          <a:p>
            <a:pPr algn="ctr"/>
            <a:r>
              <a:rPr lang="de-DE" dirty="0">
                <a:latin typeface="Calibri" pitchFamily="34" charset="0"/>
              </a:rPr>
              <a:t>Wird das</a:t>
            </a:r>
            <a:br>
              <a:rPr lang="de-DE" dirty="0">
                <a:latin typeface="Calibri" pitchFamily="34" charset="0"/>
              </a:rPr>
            </a:br>
            <a:r>
              <a:rPr lang="de-DE" dirty="0">
                <a:latin typeface="Calibri" pitchFamily="34" charset="0"/>
              </a:rPr>
              <a:t>Problem</a:t>
            </a:r>
          </a:p>
          <a:p>
            <a:pPr algn="ctr"/>
            <a:r>
              <a:rPr lang="de-DE" dirty="0">
                <a:latin typeface="Calibri" pitchFamily="34" charset="0"/>
              </a:rPr>
              <a:t>reflektiert?</a:t>
            </a:r>
          </a:p>
        </p:txBody>
      </p:sp>
      <p:sp>
        <p:nvSpPr>
          <p:cNvPr id="7" name="Rechteck 6"/>
          <p:cNvSpPr/>
          <p:nvPr/>
        </p:nvSpPr>
        <p:spPr>
          <a:xfrm>
            <a:off x="0" y="6454497"/>
            <a:ext cx="9144000" cy="430887"/>
          </a:xfrm>
          <a:prstGeom prst="rect">
            <a:avLst/>
          </a:prstGeom>
          <a:noFill/>
        </p:spPr>
        <p:txBody>
          <a:bodyPr wrap="square">
            <a:spAutoFit/>
          </a:bodyPr>
          <a:lstStyle/>
          <a:p>
            <a:r>
              <a:rPr lang="de-DE" sz="1100" dirty="0" smtClean="0">
                <a:latin typeface="+mn-lt"/>
              </a:rPr>
              <a:t>Eberhardt-Häußler J (1998) Beziehungen, Traumstimmung und Problemlösungsstrategien in einer psychoanalytischen Therapie - Traumserien als ein Instrument der Verlaufsbeobachtung - Eine Einzelfallstudie. Dissertation. Medizinische Fakultät ,Universität Ulm</a:t>
            </a:r>
            <a:endParaRPr lang="de-DE" sz="1100" dirty="0">
              <a:latin typeface="+mn-lt"/>
            </a:endParaRPr>
          </a:p>
        </p:txBody>
      </p:sp>
      <p:sp>
        <p:nvSpPr>
          <p:cNvPr id="8" name="Foliennummernplatzhalter 7"/>
          <p:cNvSpPr>
            <a:spLocks noGrp="1"/>
          </p:cNvSpPr>
          <p:nvPr>
            <p:ph type="sldNum" sz="quarter" idx="12"/>
          </p:nvPr>
        </p:nvSpPr>
        <p:spPr>
          <a:xfrm>
            <a:off x="8738120" y="6597352"/>
            <a:ext cx="442392" cy="288032"/>
          </a:xfrm>
        </p:spPr>
        <p:txBody>
          <a:bodyPr/>
          <a:lstStyle/>
          <a:p>
            <a:pPr>
              <a:defRPr/>
            </a:pPr>
            <a:fld id="{07E16206-5CC9-4C98-B89C-B7A7FD26FCE1}" type="slidenum">
              <a:rPr lang="de-DE" smtClean="0"/>
              <a:pPr>
                <a:defRPr/>
              </a:pPr>
              <a:t>10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41" name="Rectangle 17"/>
          <p:cNvSpPr>
            <a:spLocks noChangeArrowheads="1"/>
          </p:cNvSpPr>
          <p:nvPr/>
        </p:nvSpPr>
        <p:spPr bwMode="auto">
          <a:xfrm>
            <a:off x="34925" y="1674813"/>
            <a:ext cx="2520950" cy="3887787"/>
          </a:xfrm>
          <a:prstGeom prst="rect">
            <a:avLst/>
          </a:prstGeom>
          <a:solidFill>
            <a:schemeClr val="bg1">
              <a:lumMod val="85000"/>
            </a:schemeClr>
          </a:solidFill>
          <a:ln w="76200">
            <a:solidFill>
              <a:srgbClr val="FFFF00"/>
            </a:solidFill>
            <a:miter lim="800000"/>
            <a:headEnd/>
            <a:tailEnd/>
          </a:ln>
        </p:spPr>
        <p:txBody>
          <a:bodyPr wrap="none" anchor="ctr"/>
          <a:lstStyle/>
          <a:p>
            <a:endParaRPr lang="en-US" sz="2400" b="1" dirty="0">
              <a:latin typeface="+mn-lt"/>
            </a:endParaRPr>
          </a:p>
        </p:txBody>
      </p:sp>
      <p:sp>
        <p:nvSpPr>
          <p:cNvPr id="564226" name="Text Box 2"/>
          <p:cNvSpPr txBox="1">
            <a:spLocks noChangeArrowheads="1"/>
          </p:cNvSpPr>
          <p:nvPr/>
        </p:nvSpPr>
        <p:spPr bwMode="auto">
          <a:xfrm>
            <a:off x="538163" y="3182938"/>
            <a:ext cx="1296987" cy="461665"/>
          </a:xfrm>
          <a:prstGeom prst="rect">
            <a:avLst/>
          </a:prstGeom>
          <a:noFill/>
          <a:ln w="38100">
            <a:noFill/>
            <a:miter lim="800000"/>
            <a:headEnd/>
            <a:tailEnd/>
          </a:ln>
        </p:spPr>
        <p:txBody>
          <a:bodyPr>
            <a:spAutoFit/>
          </a:bodyPr>
          <a:lstStyle/>
          <a:p>
            <a:pPr algn="ctr"/>
            <a:r>
              <a:rPr lang="de-DE" sz="2400" b="1" dirty="0">
                <a:latin typeface="+mn-lt"/>
              </a:rPr>
              <a:t>Tag</a:t>
            </a:r>
          </a:p>
        </p:txBody>
      </p:sp>
      <p:sp>
        <p:nvSpPr>
          <p:cNvPr id="564228" name="Line 4"/>
          <p:cNvSpPr>
            <a:spLocks noChangeShapeType="1"/>
          </p:cNvSpPr>
          <p:nvPr/>
        </p:nvSpPr>
        <p:spPr bwMode="auto">
          <a:xfrm>
            <a:off x="2817813" y="2032000"/>
            <a:ext cx="3671887" cy="1588"/>
          </a:xfrm>
          <a:prstGeom prst="line">
            <a:avLst/>
          </a:prstGeom>
          <a:noFill/>
          <a:ln w="76200">
            <a:solidFill>
              <a:srgbClr val="000000"/>
            </a:solidFill>
            <a:round/>
            <a:headEnd/>
            <a:tailEnd type="triangle" w="med" len="med"/>
          </a:ln>
        </p:spPr>
        <p:txBody>
          <a:bodyPr/>
          <a:lstStyle/>
          <a:p>
            <a:endParaRPr lang="de-DE" sz="2400" b="1" dirty="0">
              <a:latin typeface="+mn-lt"/>
            </a:endParaRPr>
          </a:p>
        </p:txBody>
      </p:sp>
      <p:sp>
        <p:nvSpPr>
          <p:cNvPr id="564229" name="Text Box 5"/>
          <p:cNvSpPr txBox="1">
            <a:spLocks noChangeArrowheads="1"/>
          </p:cNvSpPr>
          <p:nvPr/>
        </p:nvSpPr>
        <p:spPr bwMode="auto">
          <a:xfrm>
            <a:off x="3730847" y="1962150"/>
            <a:ext cx="1726756" cy="461665"/>
          </a:xfrm>
          <a:prstGeom prst="rect">
            <a:avLst/>
          </a:prstGeom>
          <a:noFill/>
          <a:ln w="9525">
            <a:noFill/>
            <a:miter lim="800000"/>
            <a:headEnd/>
            <a:tailEnd/>
          </a:ln>
        </p:spPr>
        <p:txBody>
          <a:bodyPr wrap="none">
            <a:spAutoFit/>
          </a:bodyPr>
          <a:lstStyle/>
          <a:p>
            <a:pPr algn="ctr"/>
            <a:r>
              <a:rPr lang="de-DE" sz="2400" b="1" dirty="0">
                <a:latin typeface="+mn-lt"/>
              </a:rPr>
              <a:t>Verdichtung</a:t>
            </a:r>
          </a:p>
        </p:txBody>
      </p:sp>
      <p:sp>
        <p:nvSpPr>
          <p:cNvPr id="564237" name="Text Box 13"/>
          <p:cNvSpPr txBox="1">
            <a:spLocks noChangeArrowheads="1"/>
          </p:cNvSpPr>
          <p:nvPr/>
        </p:nvSpPr>
        <p:spPr bwMode="auto">
          <a:xfrm>
            <a:off x="3519860" y="3532188"/>
            <a:ext cx="2142382" cy="461665"/>
          </a:xfrm>
          <a:prstGeom prst="rect">
            <a:avLst/>
          </a:prstGeom>
          <a:noFill/>
          <a:ln w="9525">
            <a:noFill/>
            <a:miter lim="800000"/>
            <a:headEnd/>
            <a:tailEnd/>
          </a:ln>
        </p:spPr>
        <p:txBody>
          <a:bodyPr wrap="none">
            <a:spAutoFit/>
          </a:bodyPr>
          <a:lstStyle/>
          <a:p>
            <a:pPr algn="ctr"/>
            <a:r>
              <a:rPr lang="de-DE" sz="2400" b="1" dirty="0">
                <a:latin typeface="+mn-lt"/>
              </a:rPr>
              <a:t>Symbolisierung</a:t>
            </a:r>
          </a:p>
        </p:txBody>
      </p:sp>
      <p:sp>
        <p:nvSpPr>
          <p:cNvPr id="564238" name="Text Box 14"/>
          <p:cNvSpPr txBox="1">
            <a:spLocks noChangeArrowheads="1"/>
          </p:cNvSpPr>
          <p:nvPr/>
        </p:nvSpPr>
        <p:spPr bwMode="auto">
          <a:xfrm>
            <a:off x="3717463" y="4827588"/>
            <a:ext cx="1901162" cy="461665"/>
          </a:xfrm>
          <a:prstGeom prst="rect">
            <a:avLst/>
          </a:prstGeom>
          <a:noFill/>
          <a:ln w="9525">
            <a:noFill/>
            <a:miter lim="800000"/>
            <a:headEnd/>
            <a:tailEnd/>
          </a:ln>
        </p:spPr>
        <p:txBody>
          <a:bodyPr wrap="none">
            <a:spAutoFit/>
          </a:bodyPr>
          <a:lstStyle/>
          <a:p>
            <a:pPr algn="ctr"/>
            <a:r>
              <a:rPr lang="de-DE" sz="2400" b="1" dirty="0">
                <a:latin typeface="+mn-lt"/>
              </a:rPr>
              <a:t>Verschiebung</a:t>
            </a:r>
          </a:p>
        </p:txBody>
      </p:sp>
      <p:sp>
        <p:nvSpPr>
          <p:cNvPr id="564239" name="Line 15"/>
          <p:cNvSpPr>
            <a:spLocks noChangeShapeType="1"/>
          </p:cNvSpPr>
          <p:nvPr/>
        </p:nvSpPr>
        <p:spPr bwMode="auto">
          <a:xfrm>
            <a:off x="2816225" y="3544888"/>
            <a:ext cx="3671888" cy="1587"/>
          </a:xfrm>
          <a:prstGeom prst="line">
            <a:avLst/>
          </a:prstGeom>
          <a:noFill/>
          <a:ln w="76200">
            <a:solidFill>
              <a:srgbClr val="000000"/>
            </a:solidFill>
            <a:round/>
            <a:headEnd/>
            <a:tailEnd type="triangle" w="med" len="med"/>
          </a:ln>
        </p:spPr>
        <p:txBody>
          <a:bodyPr/>
          <a:lstStyle/>
          <a:p>
            <a:endParaRPr lang="de-DE" sz="2400" b="1" dirty="0">
              <a:latin typeface="+mn-lt"/>
            </a:endParaRPr>
          </a:p>
        </p:txBody>
      </p:sp>
      <p:sp>
        <p:nvSpPr>
          <p:cNvPr id="564240" name="Line 16"/>
          <p:cNvSpPr>
            <a:spLocks noChangeShapeType="1"/>
          </p:cNvSpPr>
          <p:nvPr/>
        </p:nvSpPr>
        <p:spPr bwMode="auto">
          <a:xfrm>
            <a:off x="2816225" y="4841875"/>
            <a:ext cx="3671888" cy="1588"/>
          </a:xfrm>
          <a:prstGeom prst="line">
            <a:avLst/>
          </a:prstGeom>
          <a:noFill/>
          <a:ln w="76200">
            <a:solidFill>
              <a:srgbClr val="000000"/>
            </a:solidFill>
            <a:round/>
            <a:headEnd/>
            <a:tailEnd type="triangle" w="med" len="med"/>
          </a:ln>
        </p:spPr>
        <p:txBody>
          <a:bodyPr/>
          <a:lstStyle/>
          <a:p>
            <a:endParaRPr lang="de-DE" sz="2400" b="1" dirty="0">
              <a:latin typeface="+mn-lt"/>
            </a:endParaRPr>
          </a:p>
        </p:txBody>
      </p:sp>
      <p:sp>
        <p:nvSpPr>
          <p:cNvPr id="32778" name="Text Box 18"/>
          <p:cNvSpPr txBox="1">
            <a:spLocks noChangeArrowheads="1"/>
          </p:cNvSpPr>
          <p:nvPr/>
        </p:nvSpPr>
        <p:spPr bwMode="auto">
          <a:xfrm>
            <a:off x="7381875" y="3122613"/>
            <a:ext cx="1296988" cy="461665"/>
          </a:xfrm>
          <a:prstGeom prst="rect">
            <a:avLst/>
          </a:prstGeom>
          <a:noFill/>
          <a:ln w="38100">
            <a:noFill/>
            <a:miter lim="800000"/>
            <a:headEnd/>
            <a:tailEnd/>
          </a:ln>
        </p:spPr>
        <p:txBody>
          <a:bodyPr>
            <a:spAutoFit/>
          </a:bodyPr>
          <a:lstStyle/>
          <a:p>
            <a:pPr algn="ctr"/>
            <a:endParaRPr lang="de-DE" sz="2400" b="1" dirty="0">
              <a:latin typeface="+mn-lt"/>
            </a:endParaRPr>
          </a:p>
        </p:txBody>
      </p:sp>
      <p:sp>
        <p:nvSpPr>
          <p:cNvPr id="564243" name="Rectangle 19"/>
          <p:cNvSpPr>
            <a:spLocks noChangeArrowheads="1"/>
          </p:cNvSpPr>
          <p:nvPr/>
        </p:nvSpPr>
        <p:spPr bwMode="auto">
          <a:xfrm>
            <a:off x="6732588" y="1674813"/>
            <a:ext cx="2376487" cy="3887787"/>
          </a:xfrm>
          <a:prstGeom prst="rect">
            <a:avLst/>
          </a:prstGeom>
          <a:solidFill>
            <a:schemeClr val="bg1">
              <a:lumMod val="85000"/>
            </a:schemeClr>
          </a:solidFill>
          <a:ln w="76200">
            <a:solidFill>
              <a:srgbClr val="FF00FF"/>
            </a:solidFill>
            <a:miter lim="800000"/>
            <a:headEnd/>
            <a:tailEnd/>
          </a:ln>
        </p:spPr>
        <p:txBody>
          <a:bodyPr wrap="none" anchor="ctr"/>
          <a:lstStyle/>
          <a:p>
            <a:pPr algn="ctr"/>
            <a:endParaRPr lang="de-DE" sz="2400" b="1" dirty="0">
              <a:latin typeface="+mn-lt"/>
            </a:endParaRPr>
          </a:p>
        </p:txBody>
      </p:sp>
      <p:sp>
        <p:nvSpPr>
          <p:cNvPr id="564244" name="Text Box 20"/>
          <p:cNvSpPr txBox="1">
            <a:spLocks noChangeArrowheads="1"/>
          </p:cNvSpPr>
          <p:nvPr/>
        </p:nvSpPr>
        <p:spPr bwMode="auto">
          <a:xfrm>
            <a:off x="6877050" y="2970213"/>
            <a:ext cx="1871663" cy="830997"/>
          </a:xfrm>
          <a:prstGeom prst="rect">
            <a:avLst/>
          </a:prstGeom>
          <a:noFill/>
          <a:ln w="38100">
            <a:noFill/>
            <a:miter lim="800000"/>
            <a:headEnd/>
            <a:tailEnd/>
          </a:ln>
        </p:spPr>
        <p:txBody>
          <a:bodyPr>
            <a:spAutoFit/>
          </a:bodyPr>
          <a:lstStyle/>
          <a:p>
            <a:pPr algn="ctr"/>
            <a:r>
              <a:rPr lang="de-DE" sz="2400" b="1" dirty="0">
                <a:latin typeface="+mn-lt"/>
              </a:rPr>
              <a:t>Nacht-</a:t>
            </a:r>
            <a:br>
              <a:rPr lang="de-DE" sz="2400" b="1" dirty="0">
                <a:latin typeface="+mn-lt"/>
              </a:rPr>
            </a:br>
            <a:r>
              <a:rPr lang="de-DE" sz="2400" b="1" dirty="0">
                <a:latin typeface="+mn-lt"/>
              </a:rPr>
              <a:t>traum</a:t>
            </a:r>
          </a:p>
        </p:txBody>
      </p:sp>
      <p:sp>
        <p:nvSpPr>
          <p:cNvPr id="32781" name="Foliennummernplatzhalter 13"/>
          <p:cNvSpPr>
            <a:spLocks noGrp="1"/>
          </p:cNvSpPr>
          <p:nvPr>
            <p:ph type="sldNum" sz="quarter" idx="12"/>
          </p:nvPr>
        </p:nvSpPr>
        <p:spPr bwMode="auto">
          <a:xfrm>
            <a:off x="8763000" y="6550025"/>
            <a:ext cx="381000" cy="3079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216DC1C-D0E1-4802-9994-5917188769C6}" type="slidenum">
              <a:rPr lang="en-US">
                <a:solidFill>
                  <a:schemeClr val="bg1">
                    <a:lumMod val="50000"/>
                  </a:schemeClr>
                </a:solidFill>
              </a:rPr>
              <a:pPr fontAlgn="base">
                <a:spcBef>
                  <a:spcPct val="0"/>
                </a:spcBef>
                <a:spcAft>
                  <a:spcPct val="0"/>
                </a:spcAft>
                <a:defRPr/>
              </a:pPr>
              <a:t>11</a:t>
            </a:fld>
            <a:endParaRPr lang="en-US" dirty="0">
              <a:solidFill>
                <a:schemeClr val="bg1">
                  <a:lumMod val="50000"/>
                </a:schemeClr>
              </a:solidFill>
            </a:endParaRPr>
          </a:p>
        </p:txBody>
      </p:sp>
      <p:pic>
        <p:nvPicPr>
          <p:cNvPr id="32782" name="Picture 2" descr="http://www.psychiatryonline.it/ital/images/freud2007.jpg"/>
          <p:cNvPicPr>
            <a:picLocks noChangeAspect="1" noChangeArrowheads="1"/>
          </p:cNvPicPr>
          <p:nvPr/>
        </p:nvPicPr>
        <p:blipFill>
          <a:blip r:embed="rId3" cstate="print"/>
          <a:srcRect/>
          <a:stretch>
            <a:fillRect/>
          </a:stretch>
        </p:blipFill>
        <p:spPr bwMode="auto">
          <a:xfrm>
            <a:off x="7924800" y="0"/>
            <a:ext cx="1219200" cy="1658938"/>
          </a:xfrm>
          <a:prstGeom prst="rect">
            <a:avLst/>
          </a:prstGeom>
          <a:noFill/>
          <a:ln w="9525">
            <a:noFill/>
            <a:miter lim="800000"/>
            <a:headEnd/>
            <a:tailEnd/>
          </a:ln>
        </p:spPr>
      </p:pic>
      <p:sp>
        <p:nvSpPr>
          <p:cNvPr id="16" name="Abgerundete rechteckige Legende 15"/>
          <p:cNvSpPr/>
          <p:nvPr/>
        </p:nvSpPr>
        <p:spPr>
          <a:xfrm>
            <a:off x="2627784" y="0"/>
            <a:ext cx="3744416" cy="620688"/>
          </a:xfrm>
          <a:prstGeom prst="wedgeRoundRectCallout">
            <a:avLst>
              <a:gd name="adj1" fmla="val 93630"/>
              <a:gd name="adj2" fmla="val 8651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„unbewusster Regisseur“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2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42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42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4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42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42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42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42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42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4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41" grpId="0" animBg="1"/>
      <p:bldP spid="564226" grpId="0"/>
      <p:bldP spid="564228" grpId="0" animBg="1"/>
      <p:bldP spid="564229" grpId="0"/>
      <p:bldP spid="564237" grpId="0"/>
      <p:bldP spid="564238" grpId="0"/>
      <p:bldP spid="564239" grpId="0" animBg="1"/>
      <p:bldP spid="564240" grpId="0" animBg="1"/>
      <p:bldP spid="564243" grpId="0" animBg="1"/>
      <p:bldP spid="5642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4"/>
          <p:cNvSpPr>
            <a:spLocks noChangeArrowheads="1"/>
          </p:cNvSpPr>
          <p:nvPr/>
        </p:nvSpPr>
        <p:spPr bwMode="auto">
          <a:xfrm>
            <a:off x="6732588" y="2924175"/>
            <a:ext cx="576262" cy="792163"/>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557059" name="Rectangle 3"/>
          <p:cNvSpPr>
            <a:spLocks noGrp="1" noChangeArrowheads="1"/>
          </p:cNvSpPr>
          <p:nvPr>
            <p:ph type="body" idx="1"/>
          </p:nvPr>
        </p:nvSpPr>
        <p:spPr>
          <a:xfrm>
            <a:off x="5202238" y="692150"/>
            <a:ext cx="3690937" cy="5335588"/>
          </a:xfrm>
        </p:spPr>
        <p:txBody>
          <a:bodyPr/>
          <a:lstStyle/>
          <a:p>
            <a:pPr marL="0" indent="0" algn="just" eaLnBrk="1" hangingPunct="1">
              <a:lnSpc>
                <a:spcPct val="90000"/>
              </a:lnSpc>
              <a:buFontTx/>
              <a:buNone/>
            </a:pPr>
            <a:r>
              <a:rPr lang="de-DE" sz="2000" b="1" dirty="0" smtClean="0"/>
              <a:t>ich brauche ein Instrument</a:t>
            </a:r>
            <a:br>
              <a:rPr lang="de-DE" sz="2000" b="1" dirty="0" smtClean="0"/>
            </a:br>
            <a:r>
              <a:rPr lang="de-DE" sz="2000" b="1" dirty="0" smtClean="0"/>
              <a:t>um die Frau auf dem Dach zu besiegen, die mich bedroht, aber das einzige was ich habe,  ist das Schilf in meinen Händen, weiches Schilf, eher delikat, und ich sollte versuchen, das Schilf zur Bekämpfung dieser Frau zu verwenden, sie vom Dach runterzustoßen, und sie ist vor mir, und lacht mich aus, ja, das ist schon ein bisschen seltsam, nur dieses Schilf zur Selbstverteidigung zu haben, und sie, sie muss ein Messer oder so was haben, und wirklich hat sie ein Messer, aber ich schaffe es trotzdem, sie nach unten zu zwingen.</a:t>
            </a:r>
            <a:endParaRPr lang="en-US" sz="2000" b="1" dirty="0" smtClean="0"/>
          </a:p>
        </p:txBody>
      </p:sp>
      <p:sp>
        <p:nvSpPr>
          <p:cNvPr id="557058" name="Rectangle 2"/>
          <p:cNvSpPr>
            <a:spLocks noGrp="1" noChangeArrowheads="1"/>
          </p:cNvSpPr>
          <p:nvPr>
            <p:ph type="title"/>
          </p:nvPr>
        </p:nvSpPr>
        <p:spPr>
          <a:xfrm>
            <a:off x="685800" y="76200"/>
            <a:ext cx="7772400" cy="533400"/>
          </a:xfrm>
        </p:spPr>
        <p:txBody>
          <a:bodyPr rtlCol="0">
            <a:normAutofit fontScale="90000"/>
          </a:bodyPr>
          <a:lstStyle/>
          <a:p>
            <a:pPr eaLnBrk="1" fontAlgn="auto" hangingPunct="1">
              <a:spcAft>
                <a:spcPts val="0"/>
              </a:spcAft>
              <a:defRPr/>
            </a:pPr>
            <a:r>
              <a:rPr lang="de-DE" sz="3600" b="1" dirty="0">
                <a:latin typeface="+mn-lt"/>
              </a:rPr>
              <a:t>Verdichtung</a:t>
            </a:r>
            <a:endParaRPr lang="en-US" sz="3600" b="1" dirty="0">
              <a:latin typeface="+mn-lt"/>
            </a:endParaRPr>
          </a:p>
        </p:txBody>
      </p:sp>
      <p:sp>
        <p:nvSpPr>
          <p:cNvPr id="34820" name="Rectangle 4"/>
          <p:cNvSpPr>
            <a:spLocks noChangeArrowheads="1"/>
          </p:cNvSpPr>
          <p:nvPr/>
        </p:nvSpPr>
        <p:spPr bwMode="auto">
          <a:xfrm>
            <a:off x="685800" y="2205038"/>
            <a:ext cx="576263"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4821" name="Rectangle 6"/>
          <p:cNvSpPr>
            <a:spLocks noChangeArrowheads="1"/>
          </p:cNvSpPr>
          <p:nvPr/>
        </p:nvSpPr>
        <p:spPr bwMode="auto">
          <a:xfrm>
            <a:off x="901700" y="2420938"/>
            <a:ext cx="576263"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4822" name="Rectangle 7"/>
          <p:cNvSpPr>
            <a:spLocks noChangeArrowheads="1"/>
          </p:cNvSpPr>
          <p:nvPr/>
        </p:nvSpPr>
        <p:spPr bwMode="auto">
          <a:xfrm>
            <a:off x="1117600" y="2636838"/>
            <a:ext cx="576263"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4823" name="Rectangle 8"/>
          <p:cNvSpPr>
            <a:spLocks noChangeArrowheads="1"/>
          </p:cNvSpPr>
          <p:nvPr/>
        </p:nvSpPr>
        <p:spPr bwMode="auto">
          <a:xfrm>
            <a:off x="1333500" y="2852738"/>
            <a:ext cx="576263"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4824" name="Rectangle 9"/>
          <p:cNvSpPr>
            <a:spLocks noChangeArrowheads="1"/>
          </p:cNvSpPr>
          <p:nvPr/>
        </p:nvSpPr>
        <p:spPr bwMode="auto">
          <a:xfrm>
            <a:off x="1549400" y="3068638"/>
            <a:ext cx="576263"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4825" name="Rectangle 10"/>
          <p:cNvSpPr>
            <a:spLocks noChangeArrowheads="1"/>
          </p:cNvSpPr>
          <p:nvPr/>
        </p:nvSpPr>
        <p:spPr bwMode="auto">
          <a:xfrm>
            <a:off x="1765300" y="3284538"/>
            <a:ext cx="576263"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4826" name="Rectangle 11"/>
          <p:cNvSpPr>
            <a:spLocks noChangeArrowheads="1"/>
          </p:cNvSpPr>
          <p:nvPr/>
        </p:nvSpPr>
        <p:spPr bwMode="auto">
          <a:xfrm>
            <a:off x="1981200" y="3500438"/>
            <a:ext cx="576263"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4827" name="Rectangle 12"/>
          <p:cNvSpPr>
            <a:spLocks noChangeArrowheads="1"/>
          </p:cNvSpPr>
          <p:nvPr/>
        </p:nvSpPr>
        <p:spPr bwMode="auto">
          <a:xfrm>
            <a:off x="2197100" y="3716338"/>
            <a:ext cx="576263"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4828" name="Rectangle 13"/>
          <p:cNvSpPr>
            <a:spLocks noChangeArrowheads="1"/>
          </p:cNvSpPr>
          <p:nvPr/>
        </p:nvSpPr>
        <p:spPr bwMode="auto">
          <a:xfrm>
            <a:off x="2413000" y="3932238"/>
            <a:ext cx="576263"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557071" name="Line 15"/>
          <p:cNvSpPr>
            <a:spLocks noChangeShapeType="1"/>
          </p:cNvSpPr>
          <p:nvPr/>
        </p:nvSpPr>
        <p:spPr bwMode="auto">
          <a:xfrm>
            <a:off x="3278188" y="3284538"/>
            <a:ext cx="2808287" cy="0"/>
          </a:xfrm>
          <a:prstGeom prst="line">
            <a:avLst/>
          </a:prstGeom>
          <a:noFill/>
          <a:ln w="76200">
            <a:solidFill>
              <a:srgbClr val="FF7F00"/>
            </a:solidFill>
            <a:round/>
            <a:headEnd/>
            <a:tailEnd type="triangle" w="med" len="med"/>
          </a:ln>
        </p:spPr>
        <p:txBody>
          <a:bodyPr/>
          <a:lstStyle/>
          <a:p>
            <a:endParaRPr lang="de-DE" dirty="0"/>
          </a:p>
        </p:txBody>
      </p:sp>
      <p:sp>
        <p:nvSpPr>
          <p:cNvPr id="34830" name="Foliennummernplatzhalter 14"/>
          <p:cNvSpPr>
            <a:spLocks noGrp="1"/>
          </p:cNvSpPr>
          <p:nvPr>
            <p:ph type="sldNum" sz="quarter" idx="12"/>
          </p:nvPr>
        </p:nvSpPr>
        <p:spPr bwMode="auto">
          <a:xfrm>
            <a:off x="8763000" y="6550025"/>
            <a:ext cx="381000" cy="3079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9740D50-E57A-49CB-9EFA-90956F5E3A4D}" type="slidenum">
              <a:rPr lang="en-US">
                <a:solidFill>
                  <a:schemeClr val="bg1">
                    <a:lumMod val="50000"/>
                  </a:schemeClr>
                </a:solidFill>
              </a:rPr>
              <a:pPr fontAlgn="base">
                <a:spcBef>
                  <a:spcPct val="0"/>
                </a:spcBef>
                <a:spcAft>
                  <a:spcPct val="0"/>
                </a:spcAft>
                <a:defRPr/>
              </a:pPr>
              <a:t>12</a:t>
            </a:fld>
            <a:endParaRPr lang="en-US"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57059">
                                            <p:txEl>
                                              <p:pRg st="0" end="0"/>
                                            </p:txEl>
                                          </p:spTgt>
                                        </p:tgtEl>
                                      </p:cBhvr>
                                      <p:by x="13000" y="13000"/>
                                    </p:animScale>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57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p:bldP spid="5570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11"/>
          <p:cNvGraphicFramePr>
            <a:graphicFrameLocks/>
          </p:cNvGraphicFramePr>
          <p:nvPr/>
        </p:nvGraphicFramePr>
        <p:xfrm>
          <a:off x="107950" y="449263"/>
          <a:ext cx="8785225" cy="1683496"/>
        </p:xfrm>
        <a:graphic>
          <a:graphicData uri="http://schemas.openxmlformats.org/drawingml/2006/table">
            <a:tbl>
              <a:tblPr/>
              <a:tblGrid>
                <a:gridCol w="3960812"/>
                <a:gridCol w="542925"/>
                <a:gridCol w="4281488"/>
              </a:tblGrid>
              <a:tr h="16834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dirty="0" smtClean="0">
                        <a:ln>
                          <a:noFill/>
                        </a:ln>
                        <a:solidFill>
                          <a:srgbClr val="FF0000"/>
                        </a:solidFill>
                        <a:effectLst/>
                        <a:latin typeface="+mn-lt"/>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dirty="0" smtClean="0">
                          <a:ln>
                            <a:noFill/>
                          </a:ln>
                          <a:solidFill>
                            <a:schemeClr val="tx1"/>
                          </a:solidFill>
                          <a:effectLst/>
                          <a:latin typeface="+mn-lt"/>
                          <a:sym typeface="Symbol" pitchFamily="18" charset="2"/>
                        </a:rPr>
                        <a:t></a:t>
                      </a:r>
                    </a:p>
                  </a:txBody>
                  <a:tcPr marL="90000" marR="90000" marT="46800" marB="4680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dirty="0" smtClean="0">
                        <a:ln>
                          <a:noFill/>
                        </a:ln>
                        <a:solidFill>
                          <a:srgbClr val="0000FF"/>
                        </a:solidFill>
                        <a:effectLst/>
                        <a:latin typeface="+mn-lt"/>
                      </a:endParaRP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
        <p:nvSpPr>
          <p:cNvPr id="601090" name="Rectangle 2"/>
          <p:cNvSpPr>
            <a:spLocks noGrp="1" noChangeArrowheads="1"/>
          </p:cNvSpPr>
          <p:nvPr>
            <p:ph type="title"/>
          </p:nvPr>
        </p:nvSpPr>
        <p:spPr>
          <a:xfrm>
            <a:off x="685800" y="3933825"/>
            <a:ext cx="7773988" cy="360363"/>
          </a:xfrm>
        </p:spPr>
        <p:txBody>
          <a:bodyPr rtlCol="0">
            <a:noAutofit/>
          </a:bodyPr>
          <a:lstStyle/>
          <a:p>
            <a:pPr eaLnBrk="1" fontAlgn="auto" hangingPunct="1">
              <a:spcAft>
                <a:spcPts val="0"/>
              </a:spcAft>
              <a:defRPr/>
            </a:pPr>
            <a:r>
              <a:rPr lang="de-DE" sz="2400" b="1" dirty="0">
                <a:latin typeface="+mn-lt"/>
              </a:rPr>
              <a:t>Verschiebung</a:t>
            </a:r>
            <a:endParaRPr lang="en-US" sz="2400" b="1" dirty="0">
              <a:latin typeface="+mn-lt"/>
            </a:endParaRPr>
          </a:p>
        </p:txBody>
      </p:sp>
      <p:graphicFrame>
        <p:nvGraphicFramePr>
          <p:cNvPr id="601099" name="Group 11"/>
          <p:cNvGraphicFramePr>
            <a:graphicFrameLocks noGrp="1"/>
          </p:cNvGraphicFramePr>
          <p:nvPr>
            <p:ph sz="half" idx="2"/>
          </p:nvPr>
        </p:nvGraphicFramePr>
        <p:xfrm>
          <a:off x="107950" y="4337050"/>
          <a:ext cx="8785225" cy="459360"/>
        </p:xfrm>
        <a:graphic>
          <a:graphicData uri="http://schemas.openxmlformats.org/drawingml/2006/table">
            <a:tbl>
              <a:tblPr/>
              <a:tblGrid>
                <a:gridCol w="3960812"/>
                <a:gridCol w="542925"/>
                <a:gridCol w="4281488"/>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smtClean="0">
                          <a:ln>
                            <a:noFill/>
                          </a:ln>
                          <a:solidFill>
                            <a:schemeClr val="tx1"/>
                          </a:solidFill>
                          <a:effectLst/>
                          <a:latin typeface="+mn-lt"/>
                        </a:rPr>
                        <a:t>MUTTER</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dirty="0" smtClean="0">
                          <a:ln>
                            <a:noFill/>
                          </a:ln>
                          <a:solidFill>
                            <a:schemeClr val="tx1"/>
                          </a:solidFill>
                          <a:effectLst/>
                          <a:latin typeface="+mn-lt"/>
                          <a:sym typeface="Symbol" pitchFamily="18" charset="2"/>
                        </a:rPr>
                        <a:t></a:t>
                      </a:r>
                    </a:p>
                  </a:txBody>
                  <a:tcPr marL="90000" marR="90000" marT="46800" marB="4680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smtClean="0">
                          <a:ln>
                            <a:noFill/>
                          </a:ln>
                          <a:solidFill>
                            <a:schemeClr val="tx1"/>
                          </a:solidFill>
                          <a:effectLst/>
                          <a:latin typeface="+mn-lt"/>
                        </a:rPr>
                        <a:t>AGGRESSORIN</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
        <p:nvSpPr>
          <p:cNvPr id="36874" name="Foliennummernplatzhalter 3"/>
          <p:cNvSpPr>
            <a:spLocks noGrp="1"/>
          </p:cNvSpPr>
          <p:nvPr>
            <p:ph type="sldNum" sz="quarter" idx="12"/>
          </p:nvPr>
        </p:nvSpPr>
        <p:spPr bwMode="auto">
          <a:xfrm>
            <a:off x="8763000" y="6524625"/>
            <a:ext cx="381000" cy="3048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2E64C9B-C587-42CF-8E95-AF5E3552E277}" type="slidenum">
              <a:rPr lang="en-US" smtClean="0">
                <a:solidFill>
                  <a:schemeClr val="bg1">
                    <a:lumMod val="50000"/>
                  </a:schemeClr>
                </a:solidFill>
              </a:rPr>
              <a:pPr fontAlgn="base">
                <a:spcBef>
                  <a:spcPct val="0"/>
                </a:spcBef>
                <a:spcAft>
                  <a:spcPct val="0"/>
                </a:spcAft>
                <a:defRPr/>
              </a:pPr>
              <a:t>13</a:t>
            </a:fld>
            <a:endParaRPr lang="en-US" dirty="0" smtClean="0">
              <a:solidFill>
                <a:schemeClr val="bg1">
                  <a:lumMod val="50000"/>
                </a:schemeClr>
              </a:solidFill>
            </a:endParaRPr>
          </a:p>
        </p:txBody>
      </p:sp>
      <p:sp>
        <p:nvSpPr>
          <p:cNvPr id="5" name="Rectangle 2"/>
          <p:cNvSpPr txBox="1">
            <a:spLocks noChangeArrowheads="1"/>
          </p:cNvSpPr>
          <p:nvPr/>
        </p:nvSpPr>
        <p:spPr>
          <a:xfrm>
            <a:off x="614363" y="2465388"/>
            <a:ext cx="7773987" cy="360362"/>
          </a:xfrm>
          <a:prstGeom prst="rect">
            <a:avLst/>
          </a:prstGeom>
        </p:spPr>
        <p:txBody>
          <a:bodyPr anchor="ctr"/>
          <a:lstStyle/>
          <a:p>
            <a:pPr algn="ctr" fontAlgn="auto">
              <a:spcAft>
                <a:spcPts val="0"/>
              </a:spcAft>
              <a:defRPr/>
            </a:pPr>
            <a:r>
              <a:rPr lang="de-DE" sz="2400" b="1" dirty="0">
                <a:latin typeface="+mn-lt"/>
                <a:ea typeface="+mj-ea"/>
                <a:cs typeface="+mj-cs"/>
              </a:rPr>
              <a:t>Symbolisierung</a:t>
            </a:r>
            <a:endParaRPr lang="en-US" sz="2400" b="1" dirty="0">
              <a:latin typeface="+mn-lt"/>
              <a:ea typeface="+mj-ea"/>
              <a:cs typeface="+mj-cs"/>
            </a:endParaRPr>
          </a:p>
        </p:txBody>
      </p:sp>
      <p:graphicFrame>
        <p:nvGraphicFramePr>
          <p:cNvPr id="7" name="Group 11"/>
          <p:cNvGraphicFramePr>
            <a:graphicFrameLocks/>
          </p:cNvGraphicFramePr>
          <p:nvPr/>
        </p:nvGraphicFramePr>
        <p:xfrm>
          <a:off x="107950" y="2897188"/>
          <a:ext cx="8785225" cy="459360"/>
        </p:xfrm>
        <a:graphic>
          <a:graphicData uri="http://schemas.openxmlformats.org/drawingml/2006/table">
            <a:tbl>
              <a:tblPr/>
              <a:tblGrid>
                <a:gridCol w="3960812"/>
                <a:gridCol w="542925"/>
                <a:gridCol w="4281488"/>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smtClean="0">
                          <a:ln>
                            <a:noFill/>
                          </a:ln>
                          <a:solidFill>
                            <a:schemeClr val="tx1"/>
                          </a:solidFill>
                          <a:effectLst/>
                          <a:latin typeface="+mn-lt"/>
                        </a:rPr>
                        <a:t>ich kann mich nicht wehren</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1" i="0" u="none" strike="noStrike" cap="none" normalizeH="0" baseline="0" dirty="0" smtClean="0">
                          <a:ln>
                            <a:noFill/>
                          </a:ln>
                          <a:solidFill>
                            <a:schemeClr val="tx1"/>
                          </a:solidFill>
                          <a:effectLst/>
                          <a:latin typeface="+mn-lt"/>
                          <a:sym typeface="Symbol" pitchFamily="18" charset="2"/>
                        </a:rPr>
                        <a:t></a:t>
                      </a:r>
                    </a:p>
                  </a:txBody>
                  <a:tcPr marL="90000" marR="90000" marT="46800" marB="4680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smtClean="0">
                          <a:ln>
                            <a:noFill/>
                          </a:ln>
                          <a:solidFill>
                            <a:schemeClr val="tx1"/>
                          </a:solidFill>
                          <a:effectLst/>
                          <a:latin typeface="+mn-lt"/>
                        </a:rPr>
                        <a:t>Schilf in den Händen</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
        <p:nvSpPr>
          <p:cNvPr id="36884" name="Rectangle 4"/>
          <p:cNvSpPr>
            <a:spLocks noChangeArrowheads="1"/>
          </p:cNvSpPr>
          <p:nvPr/>
        </p:nvSpPr>
        <p:spPr bwMode="auto">
          <a:xfrm>
            <a:off x="1550442" y="622002"/>
            <a:ext cx="576263" cy="792163"/>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6885" name="Rectangle 6"/>
          <p:cNvSpPr>
            <a:spLocks noChangeArrowheads="1"/>
          </p:cNvSpPr>
          <p:nvPr/>
        </p:nvSpPr>
        <p:spPr bwMode="auto">
          <a:xfrm>
            <a:off x="1620292" y="691852"/>
            <a:ext cx="576263" cy="792163"/>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6886" name="Rectangle 7"/>
          <p:cNvSpPr>
            <a:spLocks noChangeArrowheads="1"/>
          </p:cNvSpPr>
          <p:nvPr/>
        </p:nvSpPr>
        <p:spPr bwMode="auto">
          <a:xfrm>
            <a:off x="1691730" y="764877"/>
            <a:ext cx="576262" cy="792163"/>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6887" name="Rectangle 8"/>
          <p:cNvSpPr>
            <a:spLocks noChangeArrowheads="1"/>
          </p:cNvSpPr>
          <p:nvPr/>
        </p:nvSpPr>
        <p:spPr bwMode="auto">
          <a:xfrm>
            <a:off x="1764755" y="836315"/>
            <a:ext cx="576262"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6888" name="Rectangle 10"/>
          <p:cNvSpPr>
            <a:spLocks noChangeArrowheads="1"/>
          </p:cNvSpPr>
          <p:nvPr/>
        </p:nvSpPr>
        <p:spPr bwMode="auto">
          <a:xfrm>
            <a:off x="1836192" y="907752"/>
            <a:ext cx="576263" cy="792163"/>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6889" name="Rectangle 11"/>
          <p:cNvSpPr>
            <a:spLocks noChangeArrowheads="1"/>
          </p:cNvSpPr>
          <p:nvPr/>
        </p:nvSpPr>
        <p:spPr bwMode="auto">
          <a:xfrm>
            <a:off x="1907630" y="980777"/>
            <a:ext cx="576262" cy="792163"/>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6890" name="Rectangle 12"/>
          <p:cNvSpPr>
            <a:spLocks noChangeArrowheads="1"/>
          </p:cNvSpPr>
          <p:nvPr/>
        </p:nvSpPr>
        <p:spPr bwMode="auto">
          <a:xfrm>
            <a:off x="1980655" y="1052215"/>
            <a:ext cx="576262"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6891" name="Rectangle 13"/>
          <p:cNvSpPr>
            <a:spLocks noChangeArrowheads="1"/>
          </p:cNvSpPr>
          <p:nvPr/>
        </p:nvSpPr>
        <p:spPr bwMode="auto">
          <a:xfrm>
            <a:off x="2052092" y="1125240"/>
            <a:ext cx="576263" cy="792162"/>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17" name="Rectangle 2"/>
          <p:cNvSpPr txBox="1">
            <a:spLocks noChangeArrowheads="1"/>
          </p:cNvSpPr>
          <p:nvPr/>
        </p:nvSpPr>
        <p:spPr>
          <a:xfrm>
            <a:off x="614363" y="61913"/>
            <a:ext cx="7773987" cy="360362"/>
          </a:xfrm>
          <a:prstGeom prst="rect">
            <a:avLst/>
          </a:prstGeom>
        </p:spPr>
        <p:txBody>
          <a:bodyPr anchor="ctr"/>
          <a:lstStyle/>
          <a:p>
            <a:pPr algn="ctr" fontAlgn="auto">
              <a:spcAft>
                <a:spcPts val="0"/>
              </a:spcAft>
              <a:defRPr/>
            </a:pPr>
            <a:r>
              <a:rPr lang="de-DE" sz="2400" b="1" dirty="0">
                <a:latin typeface="+mn-lt"/>
                <a:ea typeface="+mj-ea"/>
                <a:cs typeface="+mj-cs"/>
              </a:rPr>
              <a:t>Verdichtung</a:t>
            </a:r>
            <a:endParaRPr lang="en-US" sz="2400" b="1" dirty="0">
              <a:latin typeface="+mn-lt"/>
              <a:ea typeface="+mj-ea"/>
              <a:cs typeface="+mj-cs"/>
            </a:endParaRPr>
          </a:p>
        </p:txBody>
      </p:sp>
      <p:sp>
        <p:nvSpPr>
          <p:cNvPr id="36901" name="Rectangle 9"/>
          <p:cNvSpPr>
            <a:spLocks noChangeArrowheads="1"/>
          </p:cNvSpPr>
          <p:nvPr/>
        </p:nvSpPr>
        <p:spPr bwMode="auto">
          <a:xfrm>
            <a:off x="2123530" y="1196677"/>
            <a:ext cx="576262" cy="792163"/>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
        <p:nvSpPr>
          <p:cNvPr id="36902" name="Rectangle 9"/>
          <p:cNvSpPr>
            <a:spLocks noChangeArrowheads="1"/>
          </p:cNvSpPr>
          <p:nvPr/>
        </p:nvSpPr>
        <p:spPr bwMode="auto">
          <a:xfrm>
            <a:off x="6299200" y="908050"/>
            <a:ext cx="576263" cy="792163"/>
          </a:xfrm>
          <a:prstGeom prst="rect">
            <a:avLst/>
          </a:prstGeom>
          <a:solidFill>
            <a:srgbClr val="FF7F00"/>
          </a:solidFill>
          <a:ln w="38100">
            <a:solidFill>
              <a:srgbClr val="7F0000"/>
            </a:solidFill>
            <a:miter lim="800000"/>
            <a:headEnd/>
            <a:tailEnd/>
          </a:ln>
        </p:spPr>
        <p:txBody>
          <a:bodyPr wrap="none" anchor="ctr"/>
          <a:lstStyle/>
          <a:p>
            <a:endParaRPr lang="en-US" sz="2400" dirty="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10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1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0"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A77"/>
        </a:solidFill>
        <a:effectLst/>
      </p:bgPr>
    </p:bg>
    <p:spTree>
      <p:nvGrpSpPr>
        <p:cNvPr id="1" name=""/>
        <p:cNvGrpSpPr/>
        <p:nvPr/>
      </p:nvGrpSpPr>
      <p:grpSpPr>
        <a:xfrm>
          <a:off x="0" y="0"/>
          <a:ext cx="0" cy="0"/>
          <a:chOff x="0" y="0"/>
          <a:chExt cx="0" cy="0"/>
        </a:xfrm>
      </p:grpSpPr>
      <p:pic>
        <p:nvPicPr>
          <p:cNvPr id="4" name="Grafik 3" descr="leuner_hanscarl1.jpg"/>
          <p:cNvPicPr>
            <a:picLocks noChangeAspect="1"/>
          </p:cNvPicPr>
          <p:nvPr/>
        </p:nvPicPr>
        <p:blipFill>
          <a:blip r:embed="rId3" cstate="print"/>
          <a:srcRect/>
          <a:stretch>
            <a:fillRect/>
          </a:stretch>
        </p:blipFill>
        <p:spPr bwMode="auto">
          <a:xfrm>
            <a:off x="6286500" y="2944813"/>
            <a:ext cx="2857500" cy="3571875"/>
          </a:xfrm>
          <a:prstGeom prst="rect">
            <a:avLst/>
          </a:prstGeom>
          <a:noFill/>
          <a:ln w="9525">
            <a:noFill/>
            <a:miter lim="800000"/>
            <a:headEnd/>
            <a:tailEnd/>
          </a:ln>
        </p:spPr>
      </p:pic>
      <p:grpSp>
        <p:nvGrpSpPr>
          <p:cNvPr id="9" name="Gruppieren 8"/>
          <p:cNvGrpSpPr>
            <a:grpSpLocks/>
          </p:cNvGrpSpPr>
          <p:nvPr/>
        </p:nvGrpSpPr>
        <p:grpSpPr bwMode="auto">
          <a:xfrm>
            <a:off x="2555875" y="188913"/>
            <a:ext cx="3024188" cy="4319587"/>
            <a:chOff x="2411760" y="116632"/>
            <a:chExt cx="3024336" cy="4320480"/>
          </a:xfrm>
        </p:grpSpPr>
        <p:sp>
          <p:nvSpPr>
            <p:cNvPr id="6" name="Abgerundete rechteckige Legende 5"/>
            <p:cNvSpPr/>
            <p:nvPr/>
          </p:nvSpPr>
          <p:spPr>
            <a:xfrm>
              <a:off x="2411760" y="116632"/>
              <a:ext cx="3024336" cy="4320480"/>
            </a:xfrm>
            <a:prstGeom prst="wedgeRoundRectCallout">
              <a:avLst>
                <a:gd name="adj1" fmla="val 104528"/>
                <a:gd name="adj2" fmla="val 576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38919" name="Grafik 6" descr="Psychotherapie_mit_Imaginationen.jpg"/>
            <p:cNvPicPr>
              <a:picLocks noChangeAspect="1"/>
            </p:cNvPicPr>
            <p:nvPr/>
          </p:nvPicPr>
          <p:blipFill>
            <a:blip r:embed="rId4" cstate="print"/>
            <a:srcRect/>
            <a:stretch>
              <a:fillRect/>
            </a:stretch>
          </p:blipFill>
          <p:spPr bwMode="auto">
            <a:xfrm>
              <a:off x="2627784" y="267072"/>
              <a:ext cx="2636520" cy="3810000"/>
            </a:xfrm>
            <a:prstGeom prst="rect">
              <a:avLst/>
            </a:prstGeom>
            <a:noFill/>
            <a:ln w="9525">
              <a:noFill/>
              <a:miter lim="800000"/>
              <a:headEnd/>
              <a:tailEnd/>
            </a:ln>
          </p:spPr>
        </p:pic>
      </p:grpSp>
      <p:sp>
        <p:nvSpPr>
          <p:cNvPr id="8" name="Text Box 3"/>
          <p:cNvSpPr txBox="1">
            <a:spLocks noChangeArrowheads="1"/>
          </p:cNvSpPr>
          <p:nvPr/>
        </p:nvSpPr>
        <p:spPr bwMode="auto">
          <a:xfrm>
            <a:off x="6283325" y="6516688"/>
            <a:ext cx="2897188" cy="368300"/>
          </a:xfrm>
          <a:prstGeom prst="rect">
            <a:avLst/>
          </a:prstGeom>
          <a:noFill/>
          <a:ln w="9525">
            <a:noFill/>
            <a:miter lim="800000"/>
            <a:headEnd/>
            <a:tailEnd/>
          </a:ln>
        </p:spPr>
        <p:txBody>
          <a:bodyPr>
            <a:spAutoFit/>
          </a:bodyPr>
          <a:lstStyle/>
          <a:p>
            <a:r>
              <a:rPr lang="de-DE" b="1" dirty="0">
                <a:solidFill>
                  <a:srgbClr val="000000"/>
                </a:solidFill>
                <a:latin typeface="Calibri" pitchFamily="34" charset="0"/>
              </a:rPr>
              <a:t>Hanscarl Leuner </a:t>
            </a:r>
            <a:r>
              <a:rPr lang="de-DE" dirty="0">
                <a:solidFill>
                  <a:srgbClr val="000000"/>
                </a:solidFill>
                <a:latin typeface="Calibri" pitchFamily="34" charset="0"/>
              </a:rPr>
              <a:t>(1918-1996)</a:t>
            </a:r>
            <a:endParaRPr lang="de-DE" b="1" dirty="0">
              <a:solidFill>
                <a:srgbClr val="000000"/>
              </a:solidFill>
              <a:latin typeface="Calibri" pitchFamily="34" charset="0"/>
            </a:endParaRPr>
          </a:p>
        </p:txBody>
      </p:sp>
      <p:sp>
        <p:nvSpPr>
          <p:cNvPr id="11" name="Textfeld 10"/>
          <p:cNvSpPr txBox="1">
            <a:spLocks noChangeArrowheads="1"/>
          </p:cNvSpPr>
          <p:nvPr/>
        </p:nvSpPr>
        <p:spPr bwMode="auto">
          <a:xfrm>
            <a:off x="323850" y="4902200"/>
            <a:ext cx="5761038" cy="830263"/>
          </a:xfrm>
          <a:prstGeom prst="rect">
            <a:avLst/>
          </a:prstGeom>
          <a:noFill/>
          <a:ln w="9525">
            <a:noFill/>
            <a:miter lim="800000"/>
            <a:headEnd/>
            <a:tailEnd/>
          </a:ln>
        </p:spPr>
        <p:txBody>
          <a:bodyPr>
            <a:spAutoFit/>
          </a:bodyPr>
          <a:lstStyle/>
          <a:p>
            <a:pPr algn="ctr"/>
            <a:r>
              <a:rPr lang="de-DE" sz="2400" b="1" dirty="0">
                <a:latin typeface="Calibri" pitchFamily="34" charset="0"/>
              </a:rPr>
              <a:t>KIP – Katathym imaginative Psychotherapie</a:t>
            </a:r>
            <a:br>
              <a:rPr lang="de-DE" sz="2400" b="1" dirty="0">
                <a:latin typeface="Calibri" pitchFamily="34" charset="0"/>
              </a:rPr>
            </a:br>
            <a:r>
              <a:rPr lang="de-DE" sz="2400" b="1" dirty="0">
                <a:latin typeface="Calibri" pitchFamily="34" charset="0"/>
              </a:rPr>
              <a:t>GAI – Guided Affective Imagery</a:t>
            </a:r>
          </a:p>
        </p:txBody>
      </p:sp>
      <p:sp>
        <p:nvSpPr>
          <p:cNvPr id="10" name="Foliennummernplatzhalter 9"/>
          <p:cNvSpPr>
            <a:spLocks noGrp="1"/>
          </p:cNvSpPr>
          <p:nvPr>
            <p:ph type="sldNum" sz="quarter" idx="12"/>
          </p:nvPr>
        </p:nvSpPr>
        <p:spPr>
          <a:xfrm>
            <a:off x="0" y="6492875"/>
            <a:ext cx="2133600" cy="365125"/>
          </a:xfrm>
        </p:spPr>
        <p:txBody>
          <a:bodyPr/>
          <a:lstStyle/>
          <a:p>
            <a:pP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179512" y="1052513"/>
          <a:ext cx="8640762" cy="576263"/>
        </p:xfrm>
        <a:graphic>
          <a:graphicData uri="http://schemas.openxmlformats.org/drawingml/2006/table">
            <a:tbl>
              <a:tblPr/>
              <a:tblGrid>
                <a:gridCol w="307975"/>
                <a:gridCol w="155575"/>
                <a:gridCol w="307975"/>
                <a:gridCol w="153987"/>
                <a:gridCol w="309563"/>
                <a:gridCol w="153987"/>
                <a:gridCol w="307975"/>
                <a:gridCol w="153988"/>
                <a:gridCol w="309562"/>
                <a:gridCol w="153988"/>
                <a:gridCol w="153987"/>
                <a:gridCol w="153988"/>
                <a:gridCol w="155575"/>
                <a:gridCol w="307975"/>
                <a:gridCol w="153987"/>
                <a:gridCol w="153988"/>
                <a:gridCol w="155575"/>
                <a:gridCol w="153987"/>
                <a:gridCol w="307975"/>
                <a:gridCol w="153988"/>
                <a:gridCol w="155575"/>
                <a:gridCol w="153987"/>
                <a:gridCol w="153988"/>
                <a:gridCol w="307975"/>
                <a:gridCol w="155575"/>
                <a:gridCol w="307975"/>
                <a:gridCol w="153987"/>
                <a:gridCol w="153988"/>
                <a:gridCol w="155575"/>
                <a:gridCol w="153987"/>
                <a:gridCol w="307975"/>
                <a:gridCol w="153988"/>
                <a:gridCol w="155575"/>
                <a:gridCol w="153987"/>
                <a:gridCol w="153988"/>
                <a:gridCol w="307975"/>
                <a:gridCol w="155575"/>
                <a:gridCol w="307975"/>
                <a:gridCol w="153987"/>
                <a:gridCol w="153988"/>
                <a:gridCol w="155575"/>
                <a:gridCol w="153987"/>
                <a:gridCol w="307975"/>
              </a:tblGrid>
              <a:tr h="5762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I</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N</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I</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N</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I</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N</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I</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N</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I</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N</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I</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N</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100" b="1" i="0" u="none" strike="noStrike" cap="none" normalizeH="0" baseline="0" dirty="0" smtClean="0">
                          <a:ln>
                            <a:noFill/>
                          </a:ln>
                          <a:solidFill>
                            <a:srgbClr val="000000"/>
                          </a:solidFill>
                          <a:effectLst/>
                          <a:latin typeface="Calibri" pitchFamily="34" charset="0"/>
                        </a:rPr>
                        <a:t>→</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Calibri" pitchFamily="34" charset="0"/>
                        </a:rPr>
                        <a:t>S</a:t>
                      </a:r>
                      <a:endParaRPr kumimoji="0" lang="de-DE"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41087" name="Textfeld 4"/>
          <p:cNvSpPr txBox="1">
            <a:spLocks noChangeArrowheads="1"/>
          </p:cNvSpPr>
          <p:nvPr/>
        </p:nvSpPr>
        <p:spPr bwMode="auto">
          <a:xfrm>
            <a:off x="-36513" y="-15875"/>
            <a:ext cx="9180513" cy="831850"/>
          </a:xfrm>
          <a:prstGeom prst="rect">
            <a:avLst/>
          </a:prstGeom>
          <a:noFill/>
          <a:ln w="9525">
            <a:noFill/>
            <a:miter lim="800000"/>
            <a:headEnd/>
            <a:tailEnd/>
          </a:ln>
        </p:spPr>
        <p:txBody>
          <a:bodyPr>
            <a:spAutoFit/>
          </a:bodyPr>
          <a:lstStyle/>
          <a:p>
            <a:pPr algn="ctr"/>
            <a:r>
              <a:rPr lang="de-DE" sz="2400" b="1" dirty="0">
                <a:latin typeface="Calibri" pitchFamily="34" charset="0"/>
              </a:rPr>
              <a:t>KIP – Katathym imaginative Psychotherapie</a:t>
            </a:r>
            <a:br>
              <a:rPr lang="de-DE" sz="2400" b="1" dirty="0">
                <a:latin typeface="Calibri" pitchFamily="34" charset="0"/>
              </a:rPr>
            </a:br>
            <a:r>
              <a:rPr lang="de-DE" sz="2400" b="1" dirty="0">
                <a:latin typeface="Calibri" pitchFamily="34" charset="0"/>
              </a:rPr>
              <a:t>GAI – Guided Affective Imagery</a:t>
            </a:r>
          </a:p>
        </p:txBody>
      </p:sp>
      <p:graphicFrame>
        <p:nvGraphicFramePr>
          <p:cNvPr id="8" name="Tabelle 7"/>
          <p:cNvGraphicFramePr>
            <a:graphicFrameLocks noGrp="1"/>
          </p:cNvGraphicFramePr>
          <p:nvPr/>
        </p:nvGraphicFramePr>
        <p:xfrm>
          <a:off x="131763" y="2381250"/>
          <a:ext cx="8760295" cy="2560320"/>
        </p:xfrm>
        <a:graphic>
          <a:graphicData uri="http://schemas.openxmlformats.org/drawingml/2006/table">
            <a:tbl>
              <a:tblPr firstRow="1" bandRow="1">
                <a:tableStyleId>{93296810-A885-4BE3-A3E7-6D5BEEA58F35}</a:tableStyleId>
              </a:tblPr>
              <a:tblGrid>
                <a:gridCol w="1752059"/>
                <a:gridCol w="1752059"/>
                <a:gridCol w="1752059"/>
                <a:gridCol w="1752059"/>
                <a:gridCol w="1752059"/>
              </a:tblGrid>
              <a:tr h="318893">
                <a:tc>
                  <a:txBody>
                    <a:bodyPr/>
                    <a:lstStyle/>
                    <a:p>
                      <a:r>
                        <a:rPr lang="de-DE" dirty="0" smtClean="0">
                          <a:solidFill>
                            <a:schemeClr val="tx1"/>
                          </a:solidFill>
                        </a:rPr>
                        <a:t>Eignungstest</a:t>
                      </a:r>
                      <a:endParaRPr lang="de-DE"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r>
                        <a:rPr lang="de-DE" dirty="0" smtClean="0">
                          <a:solidFill>
                            <a:schemeClr val="tx1"/>
                          </a:solidFill>
                        </a:rPr>
                        <a:t>Grundstufe</a:t>
                      </a:r>
                      <a:endParaRPr lang="de-DE"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r>
                        <a:rPr lang="de-DE" dirty="0" smtClean="0">
                          <a:solidFill>
                            <a:schemeClr val="tx1"/>
                          </a:solidFill>
                        </a:rPr>
                        <a:t>Mittelstufe</a:t>
                      </a:r>
                      <a:endParaRPr lang="de-DE"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r>
                        <a:rPr lang="de-DE" dirty="0" smtClean="0">
                          <a:solidFill>
                            <a:schemeClr val="tx1"/>
                          </a:solidFill>
                        </a:rPr>
                        <a:t>Oberstufe</a:t>
                      </a:r>
                      <a:endParaRPr lang="de-DE"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r>
                        <a:rPr lang="de-DE" i="1" dirty="0" smtClean="0">
                          <a:solidFill>
                            <a:schemeClr val="tx1"/>
                          </a:solidFill>
                        </a:rPr>
                        <a:t>Praxis</a:t>
                      </a:r>
                      <a:endParaRPr lang="de-DE" i="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r>
              <a:tr h="318893">
                <a:tc>
                  <a:txBody>
                    <a:bodyPr/>
                    <a:lstStyle/>
                    <a:p>
                      <a:r>
                        <a:rPr lang="de-DE" b="1" dirty="0" smtClean="0">
                          <a:solidFill>
                            <a:schemeClr val="tx1"/>
                          </a:solidFill>
                        </a:rPr>
                        <a:t>Blume</a:t>
                      </a:r>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dirty="0" smtClean="0">
                          <a:solidFill>
                            <a:schemeClr val="tx1"/>
                          </a:solidFill>
                        </a:rPr>
                        <a:t>Wiese</a:t>
                      </a:r>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tx1"/>
                          </a:solidFill>
                        </a:rPr>
                        <a:t>Person</a:t>
                      </a:r>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tx1"/>
                          </a:solidFill>
                        </a:rPr>
                        <a:t>Höhle</a:t>
                      </a:r>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i="1" dirty="0" smtClean="0">
                          <a:solidFill>
                            <a:schemeClr val="tx1"/>
                          </a:solidFill>
                        </a:rPr>
                        <a:t>freie</a:t>
                      </a:r>
                      <a:endParaRPr lang="de-DE" b="1" i="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18893">
                <a:tc>
                  <a:txBody>
                    <a:bodyPr/>
                    <a:lstStyle/>
                    <a:p>
                      <a:r>
                        <a:rPr lang="de-DE" b="1" dirty="0" smtClean="0">
                          <a:solidFill>
                            <a:schemeClr val="tx1"/>
                          </a:solidFill>
                        </a:rPr>
                        <a:t>Baum</a:t>
                      </a:r>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dirty="0" smtClean="0">
                          <a:solidFill>
                            <a:schemeClr val="tx1"/>
                          </a:solidFill>
                        </a:rPr>
                        <a:t>Bach</a:t>
                      </a:r>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tx1"/>
                          </a:solidFill>
                        </a:rPr>
                        <a:t>Löwe</a:t>
                      </a:r>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tx1"/>
                          </a:solidFill>
                        </a:rPr>
                        <a:t>Sumpfloch</a:t>
                      </a:r>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i="1" dirty="0" smtClean="0">
                          <a:solidFill>
                            <a:schemeClr val="tx1"/>
                          </a:solidFill>
                        </a:rPr>
                        <a:t>Kreativität</a:t>
                      </a:r>
                      <a:endParaRPr lang="de-DE" b="1" i="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18893">
                <a:tc>
                  <a:txBody>
                    <a:bodyPr/>
                    <a:lstStyle/>
                    <a:p>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dirty="0" smtClean="0">
                          <a:solidFill>
                            <a:schemeClr val="tx1"/>
                          </a:solidFill>
                        </a:rPr>
                        <a:t>Berg</a:t>
                      </a:r>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tx1"/>
                          </a:solidFill>
                        </a:rPr>
                        <a:t>Rosenbusch</a:t>
                      </a:r>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tx1"/>
                          </a:solidFill>
                        </a:rPr>
                        <a:t>Vulkan</a:t>
                      </a:r>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18893">
                <a:tc>
                  <a:txBody>
                    <a:bodyPr/>
                    <a:lstStyle/>
                    <a:p>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dirty="0" smtClean="0">
                          <a:solidFill>
                            <a:schemeClr val="tx1"/>
                          </a:solidFill>
                        </a:rPr>
                        <a:t>Haus</a:t>
                      </a:r>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tx1"/>
                          </a:solidFill>
                        </a:rPr>
                        <a:t>Kutsche</a:t>
                      </a:r>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tx1"/>
                          </a:solidFill>
                        </a:rPr>
                        <a:t>Foliant</a:t>
                      </a:r>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b="1" i="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18893">
                <a:tc>
                  <a:txBody>
                    <a:bodyPr/>
                    <a:lstStyle/>
                    <a:p>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dirty="0" smtClean="0">
                          <a:solidFill>
                            <a:schemeClr val="tx1"/>
                          </a:solidFill>
                        </a:rPr>
                        <a:t>Waldrand</a:t>
                      </a:r>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tx1"/>
                          </a:solidFill>
                        </a:rPr>
                        <a:t>Früchte</a:t>
                      </a:r>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18893">
                <a:tc>
                  <a:txBody>
                    <a:bodyPr/>
                    <a:lstStyle/>
                    <a:p>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tx1"/>
                          </a:solidFill>
                        </a:rPr>
                        <a:t>Name</a:t>
                      </a:r>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feld 8"/>
          <p:cNvSpPr txBox="1">
            <a:spLocks noChangeArrowheads="1"/>
          </p:cNvSpPr>
          <p:nvPr/>
        </p:nvSpPr>
        <p:spPr bwMode="auto">
          <a:xfrm>
            <a:off x="71438" y="1989138"/>
            <a:ext cx="7092950" cy="368300"/>
          </a:xfrm>
          <a:prstGeom prst="rect">
            <a:avLst/>
          </a:prstGeom>
          <a:noFill/>
          <a:ln w="9525">
            <a:noFill/>
            <a:miter lim="800000"/>
            <a:headEnd/>
            <a:tailEnd/>
          </a:ln>
        </p:spPr>
        <p:txBody>
          <a:bodyPr>
            <a:spAutoFit/>
          </a:bodyPr>
          <a:lstStyle/>
          <a:p>
            <a:r>
              <a:rPr lang="de-DE" b="1" dirty="0">
                <a:latin typeface="Calibri" pitchFamily="34" charset="0"/>
              </a:rPr>
              <a:t>Standardmotive</a:t>
            </a:r>
          </a:p>
        </p:txBody>
      </p:sp>
      <p:pic>
        <p:nvPicPr>
          <p:cNvPr id="10" name="Picture 6" descr="Katathym-imaginative Psychotherapie (K.I.P.) (Thieme Flexible Taschenbücher)">
            <a:hlinkClick r:id="rId3"/>
          </p:cNvPr>
          <p:cNvPicPr>
            <a:picLocks noChangeAspect="1" noChangeArrowheads="1"/>
          </p:cNvPicPr>
          <p:nvPr/>
        </p:nvPicPr>
        <p:blipFill>
          <a:blip r:embed="rId4" cstate="print"/>
          <a:srcRect l="14172" r="14172"/>
          <a:stretch>
            <a:fillRect/>
          </a:stretch>
        </p:blipFill>
        <p:spPr bwMode="auto">
          <a:xfrm>
            <a:off x="6357938" y="4868863"/>
            <a:ext cx="1309687" cy="1828800"/>
          </a:xfrm>
          <a:prstGeom prst="rect">
            <a:avLst/>
          </a:prstGeom>
          <a:noFill/>
          <a:ln w="9525">
            <a:noFill/>
            <a:miter lim="800000"/>
            <a:headEnd/>
            <a:tailEnd/>
          </a:ln>
        </p:spPr>
      </p:pic>
      <p:pic>
        <p:nvPicPr>
          <p:cNvPr id="11" name="Picture 8" descr="image"/>
          <p:cNvPicPr>
            <a:picLocks noChangeAspect="1" noChangeArrowheads="1"/>
          </p:cNvPicPr>
          <p:nvPr/>
        </p:nvPicPr>
        <p:blipFill>
          <a:blip r:embed="rId5" cstate="print"/>
          <a:srcRect/>
          <a:stretch>
            <a:fillRect/>
          </a:stretch>
        </p:blipFill>
        <p:spPr bwMode="auto">
          <a:xfrm>
            <a:off x="7751763" y="4837113"/>
            <a:ext cx="1357312" cy="1905000"/>
          </a:xfrm>
          <a:prstGeom prst="rect">
            <a:avLst/>
          </a:prstGeom>
          <a:noFill/>
          <a:ln w="9525">
            <a:noFill/>
            <a:miter lim="800000"/>
            <a:headEnd/>
            <a:tailEnd/>
          </a:ln>
        </p:spPr>
      </p:pic>
      <p:sp>
        <p:nvSpPr>
          <p:cNvPr id="12" name="Foliennummernplatzhalter 11"/>
          <p:cNvSpPr>
            <a:spLocks noGrp="1"/>
          </p:cNvSpPr>
          <p:nvPr>
            <p:ph type="sldNum" sz="quarter" idx="12"/>
          </p:nvPr>
        </p:nvSpPr>
        <p:spPr>
          <a:xfrm>
            <a:off x="472" y="6448251"/>
            <a:ext cx="395064" cy="365125"/>
          </a:xfrm>
        </p:spPr>
        <p:txBody>
          <a:bodyPr/>
          <a:lstStyle/>
          <a:p>
            <a:pPr>
              <a:defRPr/>
            </a:pPr>
            <a:fld id="{07E16206-5CC9-4C98-B89C-B7A7FD26FCE1}" type="slidenum">
              <a:rPr lang="de-DE" smtClean="0"/>
              <a:pPr>
                <a:defRPr/>
              </a:pPr>
              <a:t>15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152400"/>
            <a:ext cx="7848600" cy="304800"/>
          </a:xfrm>
        </p:spPr>
        <p:txBody>
          <a:bodyPr rtlCol="0">
            <a:noAutofit/>
          </a:bodyPr>
          <a:lstStyle/>
          <a:p>
            <a:pPr eaLnBrk="1" fontAlgn="auto" hangingPunct="1">
              <a:spcAft>
                <a:spcPts val="0"/>
              </a:spcAft>
              <a:defRPr/>
            </a:pPr>
            <a:r>
              <a:rPr lang="de-DE" sz="2400" b="1" dirty="0" smtClean="0">
                <a:latin typeface="+mn-lt"/>
              </a:rPr>
              <a:t>Fall „Panikfrau“</a:t>
            </a:r>
          </a:p>
        </p:txBody>
      </p:sp>
      <p:sp>
        <p:nvSpPr>
          <p:cNvPr id="39939" name="Rectangle 3"/>
          <p:cNvSpPr>
            <a:spLocks noChangeArrowheads="1"/>
          </p:cNvSpPr>
          <p:nvPr/>
        </p:nvSpPr>
        <p:spPr bwMode="auto">
          <a:xfrm>
            <a:off x="107950" y="3786188"/>
            <a:ext cx="7559675" cy="579437"/>
          </a:xfrm>
          <a:prstGeom prst="rect">
            <a:avLst/>
          </a:prstGeom>
          <a:noFill/>
          <a:ln w="9525">
            <a:noFill/>
            <a:miter lim="800000"/>
            <a:headEnd/>
            <a:tailEnd/>
          </a:ln>
        </p:spPr>
        <p:txBody>
          <a:bodyPr anchor="ctr"/>
          <a:lstStyle/>
          <a:p>
            <a:r>
              <a:rPr lang="de-DE" sz="2000" b="1" dirty="0">
                <a:latin typeface="Calibri" pitchFamily="34" charset="0"/>
              </a:rPr>
              <a:t>Therapie mit 19 Sitzungen, darunter 6 mit Imagination</a:t>
            </a:r>
          </a:p>
        </p:txBody>
      </p:sp>
      <p:sp>
        <p:nvSpPr>
          <p:cNvPr id="4" name="Rectangle 3"/>
          <p:cNvSpPr>
            <a:spLocks noChangeArrowheads="1"/>
          </p:cNvSpPr>
          <p:nvPr/>
        </p:nvSpPr>
        <p:spPr bwMode="auto">
          <a:xfrm>
            <a:off x="260350" y="773113"/>
            <a:ext cx="8991600" cy="927100"/>
          </a:xfrm>
          <a:prstGeom prst="rect">
            <a:avLst/>
          </a:prstGeom>
          <a:noFill/>
          <a:ln w="9525">
            <a:noFill/>
            <a:miter lim="800000"/>
            <a:headEnd/>
            <a:tailEnd/>
          </a:ln>
        </p:spPr>
        <p:txBody>
          <a:bodyPr anchor="ctr"/>
          <a:lstStyle/>
          <a:p>
            <a:r>
              <a:rPr lang="de-DE" sz="2000" dirty="0">
                <a:latin typeface="Calibri" pitchFamily="34" charset="0"/>
              </a:rPr>
              <a:t>- weiblich, </a:t>
            </a:r>
            <a:r>
              <a:rPr lang="de-DE" sz="2000" dirty="0" smtClean="0">
                <a:latin typeface="Calibri" pitchFamily="34" charset="0"/>
              </a:rPr>
              <a:t>Alter Mitte 30</a:t>
            </a:r>
            <a:endParaRPr lang="de-DE" sz="2000" dirty="0">
              <a:latin typeface="Calibri" pitchFamily="34" charset="0"/>
            </a:endParaRPr>
          </a:p>
          <a:p>
            <a:r>
              <a:rPr lang="de-DE" sz="2000" dirty="0">
                <a:latin typeface="Calibri" pitchFamily="34" charset="0"/>
              </a:rPr>
              <a:t>- Familie: Tochter lebensbedrohlich krank</a:t>
            </a:r>
          </a:p>
        </p:txBody>
      </p:sp>
      <p:sp>
        <p:nvSpPr>
          <p:cNvPr id="5" name="Rectangle 3"/>
          <p:cNvSpPr>
            <a:spLocks noChangeArrowheads="1"/>
          </p:cNvSpPr>
          <p:nvPr/>
        </p:nvSpPr>
        <p:spPr bwMode="auto">
          <a:xfrm>
            <a:off x="250825" y="2068513"/>
            <a:ext cx="6408738" cy="1504950"/>
          </a:xfrm>
          <a:prstGeom prst="rect">
            <a:avLst/>
          </a:prstGeom>
          <a:solidFill>
            <a:schemeClr val="bg1">
              <a:lumMod val="85000"/>
            </a:schemeClr>
          </a:solidFill>
          <a:ln w="9525">
            <a:noFill/>
            <a:miter lim="800000"/>
            <a:headEnd/>
            <a:tailEnd/>
          </a:ln>
        </p:spPr>
        <p:txBody>
          <a:bodyPr anchor="ctr"/>
          <a:lstStyle/>
          <a:p>
            <a:pPr>
              <a:defRPr/>
            </a:pPr>
            <a:r>
              <a:rPr lang="de-DE" sz="2000" b="1" dirty="0">
                <a:latin typeface="Calibri" pitchFamily="34" charset="0"/>
              </a:rPr>
              <a:t>Vor der Therapie:</a:t>
            </a:r>
            <a:br>
              <a:rPr lang="de-DE" sz="2000" b="1" dirty="0">
                <a:latin typeface="Calibri" pitchFamily="34" charset="0"/>
              </a:rPr>
            </a:br>
            <a:r>
              <a:rPr lang="de-DE" sz="2000" dirty="0">
                <a:latin typeface="Calibri" pitchFamily="34" charset="0"/>
              </a:rPr>
              <a:t>- Ängstlichkeit, Panikattacken</a:t>
            </a:r>
          </a:p>
          <a:p>
            <a:pPr>
              <a:defRPr/>
            </a:pPr>
            <a:r>
              <a:rPr lang="de-DE" sz="2000" dirty="0">
                <a:latin typeface="Calibri" pitchFamily="34" charset="0"/>
              </a:rPr>
              <a:t>- Somatisierung, Herzrhythmusstörungen</a:t>
            </a:r>
            <a:br>
              <a:rPr lang="de-DE" sz="2000" dirty="0">
                <a:latin typeface="Calibri" pitchFamily="34" charset="0"/>
              </a:rPr>
            </a:br>
            <a:r>
              <a:rPr lang="de-DE" sz="2000" dirty="0">
                <a:latin typeface="Calibri" pitchFamily="34" charset="0"/>
              </a:rPr>
              <a:t>- zahlreiche und erfolglose somatische Untersuchungen</a:t>
            </a:r>
          </a:p>
        </p:txBody>
      </p:sp>
      <p:sp>
        <p:nvSpPr>
          <p:cNvPr id="6" name="Rechteck 5"/>
          <p:cNvSpPr/>
          <p:nvPr/>
        </p:nvSpPr>
        <p:spPr>
          <a:xfrm>
            <a:off x="0" y="6423719"/>
            <a:ext cx="9144000" cy="430887"/>
          </a:xfrm>
          <a:prstGeom prst="rect">
            <a:avLst/>
          </a:prstGeom>
        </p:spPr>
        <p:txBody>
          <a:bodyPr wrap="square">
            <a:spAutoFit/>
          </a:bodyPr>
          <a:lstStyle/>
          <a:p>
            <a:r>
              <a:rPr lang="cs-CZ" sz="1100" dirty="0" smtClean="0">
                <a:latin typeface="+mn-lt"/>
              </a:rPr>
              <a:t>Stigler M, Pokorny D (2001) Emotions and Primary Process in Guided Imagery Psychotherapy: Computerized Text-Analytic Measures.</a:t>
            </a:r>
            <a:r>
              <a:rPr lang="de-DE" sz="1100" dirty="0" smtClean="0">
                <a:latin typeface="+mn-lt"/>
              </a:rPr>
              <a:t> </a:t>
            </a:r>
            <a:br>
              <a:rPr lang="de-DE" sz="1100" dirty="0" smtClean="0">
                <a:latin typeface="+mn-lt"/>
              </a:rPr>
            </a:br>
            <a:r>
              <a:rPr lang="cs-CZ" sz="1100" dirty="0" smtClean="0">
                <a:latin typeface="+mn-lt"/>
              </a:rPr>
              <a:t>Psychotherapy Research 11:415 – 431</a:t>
            </a:r>
            <a:endParaRPr lang="de-DE" sz="1100" dirty="0">
              <a:latin typeface="+mn-lt"/>
            </a:endParaRPr>
          </a:p>
        </p:txBody>
      </p:sp>
      <p:sp>
        <p:nvSpPr>
          <p:cNvPr id="7" name="Foliennummernplatzhalter 6"/>
          <p:cNvSpPr>
            <a:spLocks noGrp="1"/>
          </p:cNvSpPr>
          <p:nvPr>
            <p:ph type="sldNum" sz="quarter" idx="12"/>
          </p:nvPr>
        </p:nvSpPr>
        <p:spPr>
          <a:xfrm>
            <a:off x="8748464" y="6520259"/>
            <a:ext cx="370384" cy="365125"/>
          </a:xfrm>
        </p:spPr>
        <p:txBody>
          <a:bodyPr/>
          <a:lstStyle/>
          <a:p>
            <a:pPr>
              <a:defRPr/>
            </a:pPr>
            <a:fld id="{07E16206-5CC9-4C98-B89C-B7A7FD26FCE1}" type="slidenum">
              <a:rPr lang="de-DE" smtClean="0"/>
              <a:pPr>
                <a:defRPr/>
              </a:pPr>
              <a:t>16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52400" y="533400"/>
          <a:ext cx="8702675" cy="5192713"/>
        </p:xfrm>
        <a:graphic>
          <a:graphicData uri="http://schemas.openxmlformats.org/presentationml/2006/ole">
            <p:oleObj spid="_x0000_s104450" name="Worksheet" r:id="rId4" imgW="4524257" imgH="2848043" progId="Excel.Sheet.8">
              <p:embed/>
            </p:oleObj>
          </a:graphicData>
        </a:graphic>
      </p:graphicFrame>
      <p:sp>
        <p:nvSpPr>
          <p:cNvPr id="5123" name="Rectangle 2"/>
          <p:cNvSpPr>
            <a:spLocks noGrp="1" noChangeArrowheads="1"/>
          </p:cNvSpPr>
          <p:nvPr>
            <p:ph type="title"/>
          </p:nvPr>
        </p:nvSpPr>
        <p:spPr>
          <a:xfrm>
            <a:off x="685800" y="76200"/>
            <a:ext cx="7848600" cy="381000"/>
          </a:xfrm>
        </p:spPr>
        <p:txBody>
          <a:bodyPr rtlCol="0">
            <a:normAutofit fontScale="90000"/>
          </a:bodyPr>
          <a:lstStyle/>
          <a:p>
            <a:pPr eaLnBrk="1" fontAlgn="auto" hangingPunct="1">
              <a:spcAft>
                <a:spcPts val="0"/>
              </a:spcAft>
              <a:defRPr/>
            </a:pPr>
            <a:r>
              <a:rPr lang="de-DE" sz="2400" b="1" dirty="0" smtClean="0">
                <a:cs typeface="Times New Roman" pitchFamily="18" charset="0"/>
              </a:rPr>
              <a:t>Fall „Panikfrau“</a:t>
            </a:r>
            <a:r>
              <a:rPr lang="cs-CZ" sz="2400" b="1" dirty="0" smtClean="0">
                <a:cs typeface="Times New Roman" pitchFamily="18" charset="0"/>
              </a:rPr>
              <a:t>, ADU – </a:t>
            </a:r>
            <a:r>
              <a:rPr lang="de-DE" sz="2400" b="1" dirty="0" smtClean="0">
                <a:cs typeface="Times New Roman" pitchFamily="18" charset="0"/>
              </a:rPr>
              <a:t>positive Emotionen</a:t>
            </a:r>
            <a:r>
              <a:rPr lang="en-US" sz="2400" dirty="0" smtClean="0"/>
              <a:t> </a:t>
            </a:r>
          </a:p>
        </p:txBody>
      </p:sp>
      <p:sp>
        <p:nvSpPr>
          <p:cNvPr id="2053" name="Rectangle 4"/>
          <p:cNvSpPr>
            <a:spLocks noChangeArrowheads="1"/>
          </p:cNvSpPr>
          <p:nvPr/>
        </p:nvSpPr>
        <p:spPr bwMode="auto">
          <a:xfrm>
            <a:off x="1494656" y="517525"/>
            <a:ext cx="6893768" cy="461665"/>
          </a:xfrm>
          <a:prstGeom prst="rect">
            <a:avLst/>
          </a:prstGeom>
          <a:noFill/>
          <a:ln w="9525">
            <a:noFill/>
            <a:miter lim="800000"/>
            <a:headEnd/>
            <a:tailEnd/>
          </a:ln>
        </p:spPr>
        <p:txBody>
          <a:bodyPr wrap="square">
            <a:spAutoFit/>
          </a:bodyPr>
          <a:lstStyle/>
          <a:p>
            <a:pPr algn="ctr"/>
            <a:r>
              <a:rPr lang="en-US" sz="2000" b="1" dirty="0" smtClean="0">
                <a:latin typeface="Calibri" pitchFamily="34" charset="0"/>
                <a:cs typeface="Times New Roman" pitchFamily="18" charset="0"/>
              </a:rPr>
              <a:t> </a:t>
            </a:r>
            <a:r>
              <a:rPr lang="en-US" sz="2000" b="1" dirty="0">
                <a:latin typeface="Calibri" pitchFamily="34" charset="0"/>
                <a:cs typeface="Times New Roman" pitchFamily="18" charset="0"/>
              </a:rPr>
              <a:t>= </a:t>
            </a:r>
            <a:r>
              <a:rPr lang="de-DE" sz="2000" b="1" dirty="0" smtClean="0">
                <a:latin typeface="Calibri" pitchFamily="34" charset="0"/>
                <a:cs typeface="Times New Roman" pitchFamily="18" charset="0"/>
              </a:rPr>
              <a:t>Verbalsitzung   </a:t>
            </a:r>
            <a:r>
              <a:rPr lang="en-US" sz="2000" b="1" dirty="0" smtClean="0">
                <a:latin typeface="Calibri" pitchFamily="34" charset="0"/>
                <a:cs typeface="Times New Roman" pitchFamily="18" charset="0"/>
                <a:sym typeface="Wingdings 2" pitchFamily="18" charset="2"/>
              </a:rPr>
              <a:t>      </a:t>
            </a:r>
            <a:r>
              <a:rPr lang="en-US" sz="2000" b="1" dirty="0" smtClean="0">
                <a:latin typeface="Calibri" pitchFamily="34" charset="0"/>
                <a:cs typeface="Times New Roman" pitchFamily="18" charset="0"/>
              </a:rPr>
              <a:t>   = </a:t>
            </a:r>
            <a:r>
              <a:rPr lang="de-DE" sz="2000" b="1" dirty="0">
                <a:latin typeface="Calibri" pitchFamily="34" charset="0"/>
              </a:rPr>
              <a:t>Imagination</a:t>
            </a:r>
            <a:r>
              <a:rPr lang="en-US" sz="2000" b="1" dirty="0">
                <a:latin typeface="Calibri" pitchFamily="34" charset="0"/>
                <a:cs typeface="Times New Roman" pitchFamily="18" charset="0"/>
                <a:sym typeface="Wingdings 2" pitchFamily="18" charset="2"/>
              </a:rPr>
              <a:t>   </a:t>
            </a:r>
            <a:r>
              <a:rPr lang="en-US" sz="2400" b="1" dirty="0" smtClean="0">
                <a:latin typeface="Calibri" pitchFamily="34" charset="0"/>
                <a:cs typeface="Times New Roman" pitchFamily="18" charset="0"/>
                <a:sym typeface="Symbol" pitchFamily="18" charset="2"/>
              </a:rPr>
              <a:t>  </a:t>
            </a:r>
            <a:r>
              <a:rPr lang="en-US" sz="2000" b="1" dirty="0" smtClean="0">
                <a:latin typeface="Calibri" pitchFamily="34" charset="0"/>
                <a:cs typeface="Times New Roman" pitchFamily="18" charset="0"/>
              </a:rPr>
              <a:t>       = </a:t>
            </a:r>
            <a:r>
              <a:rPr lang="de-DE" sz="2000" b="1" dirty="0">
                <a:latin typeface="Calibri" pitchFamily="34" charset="0"/>
              </a:rPr>
              <a:t>Nachgespräch</a:t>
            </a:r>
            <a:r>
              <a:rPr lang="en-US" sz="2000" b="1" dirty="0">
                <a:latin typeface="Calibri" pitchFamily="34" charset="0"/>
                <a:sym typeface="Symbol" pitchFamily="18" charset="2"/>
              </a:rPr>
              <a:t> </a:t>
            </a:r>
            <a:endParaRPr lang="en-US" sz="2000" b="1" dirty="0">
              <a:latin typeface="Calibri" pitchFamily="34" charset="0"/>
              <a:cs typeface="Times New Roman" pitchFamily="18" charset="0"/>
              <a:sym typeface="Symbol" pitchFamily="18" charset="2"/>
            </a:endParaRPr>
          </a:p>
        </p:txBody>
      </p:sp>
      <p:sp>
        <p:nvSpPr>
          <p:cNvPr id="2056" name="Text Box 8"/>
          <p:cNvSpPr txBox="1">
            <a:spLocks noChangeArrowheads="1"/>
          </p:cNvSpPr>
          <p:nvPr/>
        </p:nvSpPr>
        <p:spPr bwMode="auto">
          <a:xfrm>
            <a:off x="7341865" y="5157788"/>
            <a:ext cx="830535" cy="369332"/>
          </a:xfrm>
          <a:prstGeom prst="rect">
            <a:avLst/>
          </a:prstGeom>
          <a:solidFill>
            <a:srgbClr val="92D050"/>
          </a:solidFill>
          <a:ln w="9525">
            <a:noFill/>
            <a:miter lim="800000"/>
            <a:headEnd/>
            <a:tailEnd/>
          </a:ln>
        </p:spPr>
        <p:txBody>
          <a:bodyPr wrap="square">
            <a:spAutoFit/>
          </a:bodyPr>
          <a:lstStyle/>
          <a:p>
            <a:r>
              <a:rPr lang="de-DE" b="1" dirty="0">
                <a:latin typeface="Calibri" pitchFamily="34" charset="0"/>
              </a:rPr>
              <a:t>Brücke</a:t>
            </a:r>
          </a:p>
        </p:txBody>
      </p:sp>
      <p:sp>
        <p:nvSpPr>
          <p:cNvPr id="2057" name="Text Box 9"/>
          <p:cNvSpPr txBox="1">
            <a:spLocks noChangeArrowheads="1"/>
          </p:cNvSpPr>
          <p:nvPr/>
        </p:nvSpPr>
        <p:spPr bwMode="auto">
          <a:xfrm>
            <a:off x="3033713" y="5229225"/>
            <a:ext cx="818207" cy="369332"/>
          </a:xfrm>
          <a:prstGeom prst="rect">
            <a:avLst/>
          </a:prstGeom>
          <a:solidFill>
            <a:srgbClr val="92D050"/>
          </a:solidFill>
          <a:ln w="9525">
            <a:noFill/>
            <a:miter lim="800000"/>
            <a:headEnd/>
            <a:tailEnd/>
          </a:ln>
        </p:spPr>
        <p:txBody>
          <a:bodyPr wrap="square">
            <a:spAutoFit/>
          </a:bodyPr>
          <a:lstStyle/>
          <a:p>
            <a:r>
              <a:rPr lang="de-DE" b="1" dirty="0">
                <a:latin typeface="Calibri" pitchFamily="34" charset="0"/>
              </a:rPr>
              <a:t>Blume</a:t>
            </a:r>
          </a:p>
        </p:txBody>
      </p:sp>
      <p:sp>
        <p:nvSpPr>
          <p:cNvPr id="2058" name="Text Box 10"/>
          <p:cNvSpPr txBox="1">
            <a:spLocks noChangeArrowheads="1"/>
          </p:cNvSpPr>
          <p:nvPr/>
        </p:nvSpPr>
        <p:spPr bwMode="auto">
          <a:xfrm>
            <a:off x="3708401" y="5662613"/>
            <a:ext cx="647576" cy="369332"/>
          </a:xfrm>
          <a:prstGeom prst="rect">
            <a:avLst/>
          </a:prstGeom>
          <a:solidFill>
            <a:srgbClr val="92D050"/>
          </a:solidFill>
          <a:ln w="9525">
            <a:noFill/>
            <a:miter lim="800000"/>
            <a:headEnd/>
            <a:tailEnd/>
          </a:ln>
        </p:spPr>
        <p:txBody>
          <a:bodyPr wrap="square">
            <a:spAutoFit/>
          </a:bodyPr>
          <a:lstStyle/>
          <a:p>
            <a:r>
              <a:rPr lang="de-DE" b="1" dirty="0">
                <a:latin typeface="Calibri" pitchFamily="34" charset="0"/>
              </a:rPr>
              <a:t>Bach</a:t>
            </a:r>
          </a:p>
        </p:txBody>
      </p:sp>
      <p:sp>
        <p:nvSpPr>
          <p:cNvPr id="2059" name="Text Box 11"/>
          <p:cNvSpPr txBox="1">
            <a:spLocks noChangeArrowheads="1"/>
          </p:cNvSpPr>
          <p:nvPr/>
        </p:nvSpPr>
        <p:spPr bwMode="auto">
          <a:xfrm>
            <a:off x="4438650" y="5348288"/>
            <a:ext cx="853430" cy="369332"/>
          </a:xfrm>
          <a:prstGeom prst="rect">
            <a:avLst/>
          </a:prstGeom>
          <a:solidFill>
            <a:srgbClr val="92D050"/>
          </a:solidFill>
          <a:ln w="9525">
            <a:noFill/>
            <a:miter lim="800000"/>
            <a:headEnd/>
            <a:tailEnd/>
          </a:ln>
        </p:spPr>
        <p:txBody>
          <a:bodyPr wrap="square">
            <a:spAutoFit/>
          </a:bodyPr>
          <a:lstStyle/>
          <a:p>
            <a:r>
              <a:rPr lang="de-DE" b="1" dirty="0">
                <a:latin typeface="Calibri" pitchFamily="34" charset="0"/>
              </a:rPr>
              <a:t>Strand</a:t>
            </a:r>
          </a:p>
        </p:txBody>
      </p:sp>
      <p:sp>
        <p:nvSpPr>
          <p:cNvPr id="2060" name="Text Box 12"/>
          <p:cNvSpPr txBox="1">
            <a:spLocks noChangeArrowheads="1"/>
          </p:cNvSpPr>
          <p:nvPr/>
        </p:nvSpPr>
        <p:spPr bwMode="auto">
          <a:xfrm>
            <a:off x="6352729" y="5249863"/>
            <a:ext cx="667543" cy="369332"/>
          </a:xfrm>
          <a:prstGeom prst="rect">
            <a:avLst/>
          </a:prstGeom>
          <a:solidFill>
            <a:srgbClr val="92D050"/>
          </a:solidFill>
          <a:ln w="9525">
            <a:noFill/>
            <a:miter lim="800000"/>
            <a:headEnd/>
            <a:tailEnd/>
          </a:ln>
        </p:spPr>
        <p:txBody>
          <a:bodyPr wrap="square">
            <a:spAutoFit/>
          </a:bodyPr>
          <a:lstStyle/>
          <a:p>
            <a:r>
              <a:rPr lang="de-DE" b="1" dirty="0">
                <a:latin typeface="Calibri" pitchFamily="34" charset="0"/>
              </a:rPr>
              <a:t>Haus</a:t>
            </a:r>
          </a:p>
        </p:txBody>
      </p:sp>
      <p:sp>
        <p:nvSpPr>
          <p:cNvPr id="18" name="Text Box 9"/>
          <p:cNvSpPr txBox="1">
            <a:spLocks noChangeArrowheads="1"/>
          </p:cNvSpPr>
          <p:nvPr/>
        </p:nvSpPr>
        <p:spPr bwMode="auto">
          <a:xfrm>
            <a:off x="5698009" y="5733256"/>
            <a:ext cx="674191" cy="369332"/>
          </a:xfrm>
          <a:prstGeom prst="rect">
            <a:avLst/>
          </a:prstGeom>
          <a:solidFill>
            <a:srgbClr val="92D050"/>
          </a:solidFill>
          <a:ln w="9525">
            <a:noFill/>
            <a:miter lim="800000"/>
            <a:headEnd/>
            <a:tailEnd/>
          </a:ln>
        </p:spPr>
        <p:txBody>
          <a:bodyPr wrap="square">
            <a:spAutoFit/>
          </a:bodyPr>
          <a:lstStyle/>
          <a:p>
            <a:r>
              <a:rPr lang="de-DE" b="1" dirty="0" smtClean="0">
                <a:latin typeface="Calibri" pitchFamily="34" charset="0"/>
              </a:rPr>
              <a:t>Berg</a:t>
            </a:r>
            <a:endParaRPr lang="de-DE" b="1" dirty="0">
              <a:latin typeface="Calibri" pitchFamily="34" charset="0"/>
            </a:endParaRPr>
          </a:p>
        </p:txBody>
      </p:sp>
      <p:grpSp>
        <p:nvGrpSpPr>
          <p:cNvPr id="2" name="Gruppieren 20"/>
          <p:cNvGrpSpPr/>
          <p:nvPr/>
        </p:nvGrpSpPr>
        <p:grpSpPr>
          <a:xfrm>
            <a:off x="5580112" y="3429000"/>
            <a:ext cx="936104" cy="2736304"/>
            <a:chOff x="5580112" y="3429000"/>
            <a:chExt cx="936104" cy="2736304"/>
          </a:xfrm>
        </p:grpSpPr>
        <p:sp>
          <p:nvSpPr>
            <p:cNvPr id="2062" name="Oval 13"/>
            <p:cNvSpPr>
              <a:spLocks noChangeArrowheads="1"/>
            </p:cNvSpPr>
            <p:nvPr/>
          </p:nvSpPr>
          <p:spPr bwMode="auto">
            <a:xfrm>
              <a:off x="5724525" y="3429000"/>
              <a:ext cx="576263" cy="936346"/>
            </a:xfrm>
            <a:prstGeom prst="ellipse">
              <a:avLst/>
            </a:prstGeom>
            <a:noFill/>
            <a:ln w="57150">
              <a:solidFill>
                <a:srgbClr val="0000FF"/>
              </a:solidFill>
              <a:round/>
              <a:headEnd/>
              <a:tailEnd/>
            </a:ln>
          </p:spPr>
          <p:txBody>
            <a:bodyPr wrap="none" anchor="ctr"/>
            <a:lstStyle/>
            <a:p>
              <a:pPr algn="ctr"/>
              <a:endParaRPr lang="de-DE" dirty="0">
                <a:solidFill>
                  <a:schemeClr val="bg1"/>
                </a:solidFill>
                <a:latin typeface="Calibri" pitchFamily="34" charset="0"/>
              </a:endParaRPr>
            </a:p>
          </p:txBody>
        </p:sp>
        <p:sp>
          <p:nvSpPr>
            <p:cNvPr id="2063" name="Oval 14"/>
            <p:cNvSpPr>
              <a:spLocks noChangeArrowheads="1"/>
            </p:cNvSpPr>
            <p:nvPr/>
          </p:nvSpPr>
          <p:spPr bwMode="auto">
            <a:xfrm>
              <a:off x="5580112" y="5661248"/>
              <a:ext cx="936104" cy="504056"/>
            </a:xfrm>
            <a:prstGeom prst="ellipse">
              <a:avLst/>
            </a:prstGeom>
            <a:noFill/>
            <a:ln w="57150">
              <a:solidFill>
                <a:srgbClr val="0000FF"/>
              </a:solidFill>
              <a:round/>
              <a:headEnd/>
              <a:tailEnd/>
            </a:ln>
          </p:spPr>
          <p:txBody>
            <a:bodyPr wrap="none" anchor="ctr"/>
            <a:lstStyle/>
            <a:p>
              <a:endParaRPr lang="de-DE" dirty="0">
                <a:latin typeface="Calibri" pitchFamily="34" charset="0"/>
              </a:endParaRPr>
            </a:p>
          </p:txBody>
        </p:sp>
        <p:sp>
          <p:nvSpPr>
            <p:cNvPr id="2064" name="Line 15"/>
            <p:cNvSpPr>
              <a:spLocks noChangeShapeType="1"/>
            </p:cNvSpPr>
            <p:nvPr/>
          </p:nvSpPr>
          <p:spPr bwMode="auto">
            <a:xfrm>
              <a:off x="6011862" y="4364825"/>
              <a:ext cx="298" cy="1296423"/>
            </a:xfrm>
            <a:prstGeom prst="line">
              <a:avLst/>
            </a:prstGeom>
            <a:noFill/>
            <a:ln w="57150">
              <a:solidFill>
                <a:srgbClr val="0000FF"/>
              </a:solidFill>
              <a:round/>
              <a:headEnd/>
              <a:tailEnd/>
            </a:ln>
          </p:spPr>
          <p:txBody>
            <a:bodyPr/>
            <a:lstStyle/>
            <a:p>
              <a:endParaRPr lang="de-DE" dirty="0"/>
            </a:p>
          </p:txBody>
        </p:sp>
      </p:grpSp>
      <p:sp>
        <p:nvSpPr>
          <p:cNvPr id="21" name="Foliennummernplatzhalter 20"/>
          <p:cNvSpPr>
            <a:spLocks noGrp="1"/>
          </p:cNvSpPr>
          <p:nvPr>
            <p:ph type="sldNum" sz="quarter" idx="12"/>
          </p:nvPr>
        </p:nvSpPr>
        <p:spPr>
          <a:xfrm>
            <a:off x="8738120" y="6520259"/>
            <a:ext cx="370384" cy="365125"/>
          </a:xfrm>
        </p:spPr>
        <p:txBody>
          <a:bodyPr/>
          <a:lstStyle/>
          <a:p>
            <a:pPr>
              <a:defRPr/>
            </a:pPr>
            <a:fld id="{07E16206-5CC9-4C98-B89C-B7A7FD26FCE1}" type="slidenum">
              <a:rPr lang="de-DE" smtClean="0"/>
              <a:pPr>
                <a:defRPr/>
              </a:pPr>
              <a:t>17</a:t>
            </a:fld>
            <a:endParaRPr lang="de-DE" dirty="0"/>
          </a:p>
        </p:txBody>
      </p:sp>
      <p:sp>
        <p:nvSpPr>
          <p:cNvPr id="22" name="Rechteck 21"/>
          <p:cNvSpPr/>
          <p:nvPr/>
        </p:nvSpPr>
        <p:spPr>
          <a:xfrm>
            <a:off x="1619672" y="661918"/>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3923928" y="656783"/>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rot="2700000">
            <a:off x="6057439" y="691440"/>
            <a:ext cx="180000" cy="180000"/>
          </a:xfrm>
          <a:prstGeom prst="rect">
            <a:avLst/>
          </a:prstGeom>
          <a:solidFill>
            <a:srgbClr val="009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6513" y="-26987"/>
            <a:ext cx="9180513" cy="503660"/>
          </a:xfrm>
        </p:spPr>
        <p:txBody>
          <a:bodyPr/>
          <a:lstStyle/>
          <a:p>
            <a:pPr eaLnBrk="1" hangingPunct="1"/>
            <a:r>
              <a:rPr lang="de-DE" sz="2400" b="1" dirty="0" smtClean="0"/>
              <a:t>Fall „Panikfrau“, Berg-Imagination, Emotions-Wörterbuch ADU</a:t>
            </a:r>
            <a:endParaRPr lang="de-DE" sz="2800" b="1" i="1" dirty="0" smtClean="0"/>
          </a:p>
        </p:txBody>
      </p:sp>
      <p:sp>
        <p:nvSpPr>
          <p:cNvPr id="4" name="Rectangle 3"/>
          <p:cNvSpPr>
            <a:spLocks noChangeArrowheads="1"/>
          </p:cNvSpPr>
          <p:nvPr/>
        </p:nvSpPr>
        <p:spPr bwMode="auto">
          <a:xfrm>
            <a:off x="-36512" y="523121"/>
            <a:ext cx="9180512" cy="5786199"/>
          </a:xfrm>
          <a:prstGeom prst="rect">
            <a:avLst/>
          </a:prstGeom>
          <a:noFill/>
          <a:ln w="9525">
            <a:noFill/>
            <a:miter lim="800000"/>
            <a:headEnd/>
            <a:tailEnd/>
          </a:ln>
        </p:spPr>
        <p:txBody>
          <a:bodyPr wrap="square" anchor="ctr">
            <a:spAutoFit/>
          </a:bodyPr>
          <a:lstStyle/>
          <a:p>
            <a:pPr marL="265113" indent="-263525">
              <a:spcAft>
                <a:spcPts val="600"/>
              </a:spcAft>
            </a:pPr>
            <a:r>
              <a:rPr lang="de-DE" sz="2000" b="1" i="1" dirty="0" smtClean="0">
                <a:solidFill>
                  <a:schemeClr val="bg1">
                    <a:lumMod val="50000"/>
                  </a:schemeClr>
                </a:solidFill>
                <a:latin typeface="+mn-lt"/>
              </a:rPr>
              <a:t>T:	ja </a:t>
            </a:r>
            <a:r>
              <a:rPr lang="de-DE" sz="2000" b="1" i="1" dirty="0">
                <a:solidFill>
                  <a:schemeClr val="bg1">
                    <a:lumMod val="50000"/>
                  </a:schemeClr>
                </a:solidFill>
                <a:latin typeface="+mn-lt"/>
              </a:rPr>
              <a:t>und wie geht's Ihnen da in dem Moment? </a:t>
            </a:r>
          </a:p>
          <a:p>
            <a:pPr marL="265113" indent="-263525">
              <a:spcAft>
                <a:spcPts val="600"/>
              </a:spcAft>
            </a:pPr>
            <a:r>
              <a:rPr lang="de-DE" sz="2000" b="1" dirty="0">
                <a:latin typeface="+mn-lt"/>
              </a:rPr>
              <a:t>P</a:t>
            </a:r>
            <a:r>
              <a:rPr lang="de-DE" sz="2000" b="1" dirty="0" smtClean="0">
                <a:latin typeface="+mn-lt"/>
              </a:rPr>
              <a:t>:	- </a:t>
            </a:r>
            <a:r>
              <a:rPr lang="de-DE" sz="2000" b="1" dirty="0">
                <a:latin typeface="+mn-lt"/>
              </a:rPr>
              <a:t>- also da versuche ich mich ganz aufs Gehen zu konzentrieren </a:t>
            </a:r>
            <a:r>
              <a:rPr lang="de-DE" sz="2000" b="1" dirty="0" smtClean="0">
                <a:latin typeface="+mn-lt"/>
              </a:rPr>
              <a:t>und </a:t>
            </a:r>
            <a:r>
              <a:rPr lang="de-DE" sz="2000" b="1" dirty="0">
                <a:latin typeface="+mn-lt"/>
              </a:rPr>
              <a:t>bin eigentlich sehr </a:t>
            </a:r>
            <a:r>
              <a:rPr lang="de-DE" sz="2000" b="1" u="sng" dirty="0">
                <a:solidFill>
                  <a:srgbClr val="0000FF"/>
                </a:solidFill>
                <a:latin typeface="+mn-lt"/>
              </a:rPr>
              <a:t>angespannt</a:t>
            </a:r>
            <a:r>
              <a:rPr lang="de-DE" sz="2000" b="1" dirty="0">
                <a:solidFill>
                  <a:srgbClr val="0000FF"/>
                </a:solidFill>
                <a:latin typeface="+mn-lt"/>
              </a:rPr>
              <a:t> </a:t>
            </a:r>
          </a:p>
          <a:p>
            <a:pPr marL="265113" indent="-263525">
              <a:spcAft>
                <a:spcPts val="600"/>
              </a:spcAft>
            </a:pPr>
            <a:r>
              <a:rPr lang="de-DE" sz="2000" b="1" i="1" dirty="0" smtClean="0">
                <a:solidFill>
                  <a:schemeClr val="bg1">
                    <a:lumMod val="50000"/>
                  </a:schemeClr>
                </a:solidFill>
                <a:latin typeface="+mn-lt"/>
              </a:rPr>
              <a:t>T:	ja </a:t>
            </a:r>
            <a:r>
              <a:rPr lang="de-DE" sz="2000" b="1" i="1" dirty="0">
                <a:solidFill>
                  <a:schemeClr val="bg1">
                    <a:lumMod val="50000"/>
                  </a:schemeClr>
                </a:solidFill>
                <a:latin typeface="+mn-lt"/>
              </a:rPr>
              <a:t>- denken Sie da an etwas Bestimmtes? </a:t>
            </a:r>
          </a:p>
          <a:p>
            <a:pPr marL="265113" indent="-263525">
              <a:spcAft>
                <a:spcPts val="600"/>
              </a:spcAft>
            </a:pPr>
            <a:r>
              <a:rPr lang="de-DE" sz="2000" b="1" dirty="0">
                <a:latin typeface="+mn-lt"/>
              </a:rPr>
              <a:t>P</a:t>
            </a:r>
            <a:r>
              <a:rPr lang="de-DE" sz="2000" b="1" dirty="0" smtClean="0">
                <a:latin typeface="+mn-lt"/>
              </a:rPr>
              <a:t>:	- </a:t>
            </a:r>
            <a:r>
              <a:rPr lang="de-DE" sz="2000" b="1" dirty="0">
                <a:latin typeface="+mn-lt"/>
              </a:rPr>
              <a:t>ich denke eigentlich, dass ich da </a:t>
            </a:r>
            <a:r>
              <a:rPr lang="de-DE" sz="2000" b="1" u="sng" dirty="0">
                <a:solidFill>
                  <a:srgbClr val="0000FF"/>
                </a:solidFill>
                <a:latin typeface="+mn-lt"/>
              </a:rPr>
              <a:t>furchtbar</a:t>
            </a:r>
            <a:r>
              <a:rPr lang="de-DE" sz="2000" b="1" dirty="0">
                <a:latin typeface="+mn-lt"/>
              </a:rPr>
              <a:t> aufpassen </a:t>
            </a:r>
            <a:r>
              <a:rPr lang="de-DE" sz="2000" b="1" dirty="0" smtClean="0">
                <a:latin typeface="+mn-lt"/>
              </a:rPr>
              <a:t>muss dass </a:t>
            </a:r>
            <a:r>
              <a:rPr lang="de-DE" sz="2000" b="1" dirty="0">
                <a:latin typeface="+mn-lt"/>
              </a:rPr>
              <a:t>ich nicht einfach </a:t>
            </a:r>
            <a:r>
              <a:rPr lang="de-DE" sz="2000" b="1" dirty="0" smtClean="0">
                <a:latin typeface="+mn-lt"/>
              </a:rPr>
              <a:t>daneben lauf </a:t>
            </a:r>
            <a:endParaRPr lang="de-DE" sz="2000" b="1" dirty="0">
              <a:latin typeface="+mn-lt"/>
            </a:endParaRPr>
          </a:p>
          <a:p>
            <a:pPr marL="265113" indent="-263525">
              <a:spcAft>
                <a:spcPts val="600"/>
              </a:spcAft>
            </a:pPr>
            <a:r>
              <a:rPr lang="de-DE" sz="2000" b="1" i="1" dirty="0" smtClean="0">
                <a:solidFill>
                  <a:schemeClr val="bg1">
                    <a:lumMod val="50000"/>
                  </a:schemeClr>
                </a:solidFill>
                <a:latin typeface="+mn-lt"/>
              </a:rPr>
              <a:t>T:	ja </a:t>
            </a:r>
            <a:r>
              <a:rPr lang="de-DE" sz="2000" b="1" i="1" dirty="0">
                <a:solidFill>
                  <a:schemeClr val="bg1">
                    <a:lumMod val="50000"/>
                  </a:schemeClr>
                </a:solidFill>
                <a:latin typeface="+mn-lt"/>
              </a:rPr>
              <a:t>- - gibt's da auch eine </a:t>
            </a:r>
            <a:r>
              <a:rPr lang="de-DE" sz="2000" b="1" i="1" u="sng" dirty="0">
                <a:solidFill>
                  <a:srgbClr val="0000FF"/>
                </a:solidFill>
                <a:latin typeface="+mn-lt"/>
              </a:rPr>
              <a:t>Spannung</a:t>
            </a:r>
            <a:r>
              <a:rPr lang="de-DE" sz="2000" b="1" i="1" dirty="0">
                <a:solidFill>
                  <a:schemeClr val="bg1">
                    <a:lumMod val="50000"/>
                  </a:schemeClr>
                </a:solidFill>
                <a:latin typeface="+mn-lt"/>
              </a:rPr>
              <a:t> die Sie im Körper spüren? </a:t>
            </a:r>
          </a:p>
          <a:p>
            <a:pPr marL="265113" indent="-263525">
              <a:spcAft>
                <a:spcPts val="600"/>
              </a:spcAft>
            </a:pPr>
            <a:r>
              <a:rPr lang="de-DE" sz="2000" b="1" dirty="0">
                <a:latin typeface="+mn-lt"/>
              </a:rPr>
              <a:t>P</a:t>
            </a:r>
            <a:r>
              <a:rPr lang="de-DE" sz="2000" b="1" dirty="0" smtClean="0">
                <a:latin typeface="+mn-lt"/>
              </a:rPr>
              <a:t>:	- </a:t>
            </a:r>
            <a:r>
              <a:rPr lang="de-DE" sz="2000" b="1" dirty="0">
                <a:latin typeface="+mn-lt"/>
              </a:rPr>
              <a:t>ja eigentlich ich hab so ein </a:t>
            </a:r>
            <a:r>
              <a:rPr lang="de-DE" sz="2000" b="1" u="sng" dirty="0">
                <a:solidFill>
                  <a:srgbClr val="0000FF"/>
                </a:solidFill>
                <a:latin typeface="+mn-lt"/>
              </a:rPr>
              <a:t>mulmiges</a:t>
            </a:r>
            <a:r>
              <a:rPr lang="de-DE" sz="2000" b="1" dirty="0">
                <a:latin typeface="+mn-lt"/>
              </a:rPr>
              <a:t> Gefühl im Magen </a:t>
            </a:r>
          </a:p>
          <a:p>
            <a:pPr marL="265113" indent="-263525">
              <a:spcAft>
                <a:spcPts val="600"/>
              </a:spcAft>
            </a:pPr>
            <a:r>
              <a:rPr lang="de-DE" sz="2000" b="1" i="1" dirty="0">
                <a:solidFill>
                  <a:schemeClr val="bg1">
                    <a:lumMod val="50000"/>
                  </a:schemeClr>
                </a:solidFill>
                <a:latin typeface="+mn-lt"/>
              </a:rPr>
              <a:t>T</a:t>
            </a:r>
            <a:r>
              <a:rPr lang="de-DE" sz="2000" b="1" i="1" dirty="0" smtClean="0">
                <a:solidFill>
                  <a:schemeClr val="bg1">
                    <a:lumMod val="50000"/>
                  </a:schemeClr>
                </a:solidFill>
                <a:latin typeface="+mn-lt"/>
              </a:rPr>
              <a:t>:	- </a:t>
            </a:r>
            <a:r>
              <a:rPr lang="de-DE" sz="2000" b="1" i="1" dirty="0">
                <a:solidFill>
                  <a:schemeClr val="bg1">
                    <a:lumMod val="50000"/>
                  </a:schemeClr>
                </a:solidFill>
                <a:latin typeface="+mn-lt"/>
              </a:rPr>
              <a:t>- und jetzt? </a:t>
            </a:r>
          </a:p>
          <a:p>
            <a:pPr marL="265113" indent="-263525">
              <a:spcAft>
                <a:spcPts val="600"/>
              </a:spcAft>
            </a:pPr>
            <a:r>
              <a:rPr lang="de-DE" sz="2000" b="1" dirty="0" smtClean="0">
                <a:latin typeface="+mn-lt"/>
              </a:rPr>
              <a:t>P:	jetzt </a:t>
            </a:r>
            <a:r>
              <a:rPr lang="de-DE" sz="2000" b="1" dirty="0">
                <a:latin typeface="+mn-lt"/>
              </a:rPr>
              <a:t>habe ich den schmalen Weg überwunden - und jetzt  werden </a:t>
            </a:r>
            <a:r>
              <a:rPr lang="de-DE" sz="2000" b="1" dirty="0" smtClean="0">
                <a:latin typeface="+mn-lt"/>
              </a:rPr>
              <a:t>wird dass </a:t>
            </a:r>
            <a:r>
              <a:rPr lang="de-DE" sz="2000" b="1" dirty="0">
                <a:latin typeface="+mn-lt"/>
              </a:rPr>
              <a:t>die Wege werden immer breiter </a:t>
            </a:r>
            <a:r>
              <a:rPr lang="de-DE" sz="2000" b="1" dirty="0" smtClean="0">
                <a:latin typeface="+mn-lt"/>
              </a:rPr>
              <a:t> - </a:t>
            </a:r>
            <a:r>
              <a:rPr lang="de-DE" sz="2000" b="1" dirty="0">
                <a:latin typeface="+mn-lt"/>
              </a:rPr>
              <a:t>- - die  </a:t>
            </a:r>
            <a:r>
              <a:rPr lang="de-DE" sz="2000" b="1" u="sng" dirty="0">
                <a:solidFill>
                  <a:srgbClr val="0000FF"/>
                </a:solidFill>
                <a:latin typeface="+mn-lt"/>
              </a:rPr>
              <a:t>Anspannung</a:t>
            </a:r>
            <a:r>
              <a:rPr lang="de-DE" sz="2000" b="1" dirty="0">
                <a:latin typeface="+mn-lt"/>
              </a:rPr>
              <a:t> verliert sich eigentlich</a:t>
            </a:r>
          </a:p>
          <a:p>
            <a:pPr marL="265113" indent="-263525">
              <a:spcAft>
                <a:spcPts val="600"/>
              </a:spcAft>
            </a:pPr>
            <a:endParaRPr lang="de-DE" sz="2000" b="1" dirty="0">
              <a:latin typeface="+mn-lt"/>
            </a:endParaRPr>
          </a:p>
          <a:p>
            <a:pPr marL="265113" indent="-263525">
              <a:spcAft>
                <a:spcPts val="600"/>
              </a:spcAft>
            </a:pPr>
            <a:r>
              <a:rPr lang="de-DE" sz="2000" b="1" i="1" dirty="0" smtClean="0">
                <a:solidFill>
                  <a:schemeClr val="bg1">
                    <a:lumMod val="50000"/>
                  </a:schemeClr>
                </a:solidFill>
                <a:latin typeface="+mn-lt"/>
              </a:rPr>
              <a:t>T:	ja </a:t>
            </a:r>
            <a:r>
              <a:rPr lang="de-DE" sz="2000" b="1" i="1" dirty="0">
                <a:solidFill>
                  <a:schemeClr val="bg1">
                    <a:lumMod val="50000"/>
                  </a:schemeClr>
                </a:solidFill>
                <a:latin typeface="+mn-lt"/>
              </a:rPr>
              <a:t>– und ist dieses Gefühl </a:t>
            </a:r>
            <a:r>
              <a:rPr lang="de-DE" sz="2000" b="1" i="1" u="sng" dirty="0">
                <a:solidFill>
                  <a:srgbClr val="FF0000"/>
                </a:solidFill>
                <a:latin typeface="+mn-lt"/>
              </a:rPr>
              <a:t>stolz</a:t>
            </a:r>
            <a:r>
              <a:rPr lang="de-DE" sz="2000" b="1" i="1" dirty="0">
                <a:solidFill>
                  <a:schemeClr val="bg1">
                    <a:lumMod val="50000"/>
                  </a:schemeClr>
                </a:solidFill>
                <a:latin typeface="+mn-lt"/>
              </a:rPr>
              <a:t> zu sein </a:t>
            </a:r>
            <a:r>
              <a:rPr lang="de-DE" sz="2000" b="1" i="1" dirty="0" smtClean="0">
                <a:solidFill>
                  <a:schemeClr val="bg1">
                    <a:lumMod val="50000"/>
                  </a:schemeClr>
                </a:solidFill>
                <a:latin typeface="+mn-lt"/>
              </a:rPr>
              <a:t>dass </a:t>
            </a:r>
            <a:r>
              <a:rPr lang="de-DE" sz="2000" b="1" i="1" dirty="0">
                <a:solidFill>
                  <a:schemeClr val="bg1">
                    <a:lumMod val="50000"/>
                  </a:schemeClr>
                </a:solidFill>
                <a:latin typeface="+mn-lt"/>
              </a:rPr>
              <a:t>Sie oben waren jetzt anders als vorher </a:t>
            </a:r>
            <a:r>
              <a:rPr lang="de-DE" sz="2000" b="1" i="1" dirty="0" smtClean="0">
                <a:solidFill>
                  <a:schemeClr val="bg1">
                    <a:lumMod val="50000"/>
                  </a:schemeClr>
                </a:solidFill>
                <a:latin typeface="+mn-lt"/>
              </a:rPr>
              <a:t>auf </a:t>
            </a:r>
            <a:r>
              <a:rPr lang="de-DE" sz="2000" b="1" i="1" dirty="0">
                <a:solidFill>
                  <a:schemeClr val="bg1">
                    <a:lumMod val="50000"/>
                  </a:schemeClr>
                </a:solidFill>
                <a:latin typeface="+mn-lt"/>
              </a:rPr>
              <a:t>dem Gipfel?</a:t>
            </a:r>
          </a:p>
          <a:p>
            <a:pPr marL="265113" indent="-263525">
              <a:spcAft>
                <a:spcPts val="600"/>
              </a:spcAft>
            </a:pPr>
            <a:r>
              <a:rPr lang="de-DE" sz="2000" b="1" dirty="0" smtClean="0">
                <a:latin typeface="+mn-lt"/>
              </a:rPr>
              <a:t>P:	ja</a:t>
            </a:r>
            <a:r>
              <a:rPr lang="de-DE" sz="2000" b="1" dirty="0">
                <a:latin typeface="+mn-lt"/>
              </a:rPr>
              <a:t>, weil eigentlich keine so </a:t>
            </a:r>
            <a:r>
              <a:rPr lang="de-DE" sz="2000" b="1" u="sng" dirty="0">
                <a:solidFill>
                  <a:srgbClr val="0000FF"/>
                </a:solidFill>
                <a:latin typeface="+mn-lt"/>
              </a:rPr>
              <a:t>Anspannung</a:t>
            </a:r>
            <a:r>
              <a:rPr lang="de-DE" sz="2000" b="1" dirty="0">
                <a:latin typeface="+mn-lt"/>
              </a:rPr>
              <a:t> mehr ist und keine </a:t>
            </a:r>
            <a:r>
              <a:rPr lang="de-DE" sz="2000" b="1" u="sng" dirty="0">
                <a:solidFill>
                  <a:srgbClr val="0000FF"/>
                </a:solidFill>
                <a:latin typeface="+mn-lt"/>
              </a:rPr>
              <a:t>Angst</a:t>
            </a:r>
            <a:r>
              <a:rPr lang="de-DE" sz="2000" b="1" dirty="0">
                <a:latin typeface="+mn-lt"/>
              </a:rPr>
              <a:t> mehr vor dem Abgrund </a:t>
            </a:r>
          </a:p>
        </p:txBody>
      </p:sp>
      <p:sp>
        <p:nvSpPr>
          <p:cNvPr id="5" name="Foliennummernplatzhalter 4"/>
          <p:cNvSpPr>
            <a:spLocks noGrp="1"/>
          </p:cNvSpPr>
          <p:nvPr>
            <p:ph type="sldNum" sz="quarter" idx="12"/>
          </p:nvPr>
        </p:nvSpPr>
        <p:spPr>
          <a:xfrm>
            <a:off x="8748464" y="6520259"/>
            <a:ext cx="395536" cy="365125"/>
          </a:xfrm>
        </p:spPr>
        <p:txBody>
          <a:bodyPr/>
          <a:lstStyle/>
          <a:p>
            <a:pPr>
              <a:defRPr/>
            </a:pPr>
            <a:fld id="{CDAAFF2F-5423-4007-94CE-7778D7A7B1BA}" type="slidenum">
              <a:rPr lang="de-DE" smtClean="0"/>
              <a:pPr>
                <a:defRPr/>
              </a:pPr>
              <a:t>18</a:t>
            </a:fld>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52400" y="533400"/>
          <a:ext cx="8702675" cy="5192713"/>
        </p:xfrm>
        <a:graphic>
          <a:graphicData uri="http://schemas.openxmlformats.org/presentationml/2006/ole">
            <p:oleObj spid="_x0000_s171010" name="Worksheet" r:id="rId4" imgW="4524257" imgH="2848043" progId="Excel.Sheet.8">
              <p:embed/>
            </p:oleObj>
          </a:graphicData>
        </a:graphic>
      </p:graphicFrame>
      <p:sp>
        <p:nvSpPr>
          <p:cNvPr id="5123" name="Rectangle 2"/>
          <p:cNvSpPr>
            <a:spLocks noGrp="1" noChangeArrowheads="1"/>
          </p:cNvSpPr>
          <p:nvPr>
            <p:ph type="title"/>
          </p:nvPr>
        </p:nvSpPr>
        <p:spPr>
          <a:xfrm>
            <a:off x="685800" y="76200"/>
            <a:ext cx="7848600" cy="381000"/>
          </a:xfrm>
        </p:spPr>
        <p:txBody>
          <a:bodyPr rtlCol="0">
            <a:normAutofit fontScale="90000"/>
          </a:bodyPr>
          <a:lstStyle/>
          <a:p>
            <a:pPr eaLnBrk="1" fontAlgn="auto" hangingPunct="1">
              <a:spcAft>
                <a:spcPts val="0"/>
              </a:spcAft>
              <a:defRPr/>
            </a:pPr>
            <a:r>
              <a:rPr lang="de-DE" sz="2400" b="1" dirty="0" smtClean="0">
                <a:cs typeface="Times New Roman" pitchFamily="18" charset="0"/>
              </a:rPr>
              <a:t>Fall „Panikfrau“</a:t>
            </a:r>
            <a:r>
              <a:rPr lang="cs-CZ" sz="2400" b="1" dirty="0" smtClean="0">
                <a:cs typeface="Times New Roman" pitchFamily="18" charset="0"/>
              </a:rPr>
              <a:t>, ADU – </a:t>
            </a:r>
            <a:r>
              <a:rPr lang="de-DE" sz="2400" b="1" dirty="0" smtClean="0">
                <a:cs typeface="Times New Roman" pitchFamily="18" charset="0"/>
              </a:rPr>
              <a:t>positive Emotionen</a:t>
            </a:r>
            <a:r>
              <a:rPr lang="en-US" sz="2400" dirty="0" smtClean="0"/>
              <a:t> </a:t>
            </a:r>
          </a:p>
        </p:txBody>
      </p:sp>
      <p:sp>
        <p:nvSpPr>
          <p:cNvPr id="2053" name="Rectangle 4"/>
          <p:cNvSpPr>
            <a:spLocks noChangeArrowheads="1"/>
          </p:cNvSpPr>
          <p:nvPr/>
        </p:nvSpPr>
        <p:spPr bwMode="auto">
          <a:xfrm>
            <a:off x="1494656" y="517525"/>
            <a:ext cx="6893768" cy="461665"/>
          </a:xfrm>
          <a:prstGeom prst="rect">
            <a:avLst/>
          </a:prstGeom>
          <a:noFill/>
          <a:ln w="9525">
            <a:noFill/>
            <a:miter lim="800000"/>
            <a:headEnd/>
            <a:tailEnd/>
          </a:ln>
        </p:spPr>
        <p:txBody>
          <a:bodyPr wrap="square">
            <a:spAutoFit/>
          </a:bodyPr>
          <a:lstStyle/>
          <a:p>
            <a:pPr algn="ctr"/>
            <a:r>
              <a:rPr lang="en-US" sz="2000" b="1" dirty="0" smtClean="0">
                <a:latin typeface="Calibri" pitchFamily="34" charset="0"/>
                <a:cs typeface="Times New Roman" pitchFamily="18" charset="0"/>
              </a:rPr>
              <a:t> </a:t>
            </a:r>
            <a:r>
              <a:rPr lang="en-US" sz="2000" b="1" dirty="0">
                <a:latin typeface="Calibri" pitchFamily="34" charset="0"/>
                <a:cs typeface="Times New Roman" pitchFamily="18" charset="0"/>
              </a:rPr>
              <a:t>= </a:t>
            </a:r>
            <a:r>
              <a:rPr lang="de-DE" sz="2000" b="1" dirty="0" smtClean="0">
                <a:latin typeface="Calibri" pitchFamily="34" charset="0"/>
                <a:cs typeface="Times New Roman" pitchFamily="18" charset="0"/>
              </a:rPr>
              <a:t>Verbalsitzung   </a:t>
            </a:r>
            <a:r>
              <a:rPr lang="en-US" sz="2000" b="1" dirty="0" smtClean="0">
                <a:latin typeface="Calibri" pitchFamily="34" charset="0"/>
                <a:cs typeface="Times New Roman" pitchFamily="18" charset="0"/>
                <a:sym typeface="Wingdings 2" pitchFamily="18" charset="2"/>
              </a:rPr>
              <a:t>      </a:t>
            </a:r>
            <a:r>
              <a:rPr lang="en-US" sz="2000" b="1" dirty="0" smtClean="0">
                <a:latin typeface="Calibri" pitchFamily="34" charset="0"/>
                <a:cs typeface="Times New Roman" pitchFamily="18" charset="0"/>
              </a:rPr>
              <a:t>   = </a:t>
            </a:r>
            <a:r>
              <a:rPr lang="de-DE" sz="2000" b="1" dirty="0">
                <a:latin typeface="Calibri" pitchFamily="34" charset="0"/>
              </a:rPr>
              <a:t>Imagination</a:t>
            </a:r>
            <a:r>
              <a:rPr lang="en-US" sz="2000" b="1" dirty="0">
                <a:latin typeface="Calibri" pitchFamily="34" charset="0"/>
                <a:cs typeface="Times New Roman" pitchFamily="18" charset="0"/>
                <a:sym typeface="Wingdings 2" pitchFamily="18" charset="2"/>
              </a:rPr>
              <a:t>   </a:t>
            </a:r>
            <a:r>
              <a:rPr lang="en-US" sz="2400" b="1" dirty="0" smtClean="0">
                <a:latin typeface="Calibri" pitchFamily="34" charset="0"/>
                <a:cs typeface="Times New Roman" pitchFamily="18" charset="0"/>
                <a:sym typeface="Symbol" pitchFamily="18" charset="2"/>
              </a:rPr>
              <a:t>  </a:t>
            </a:r>
            <a:r>
              <a:rPr lang="en-US" sz="2000" b="1" dirty="0" smtClean="0">
                <a:latin typeface="Calibri" pitchFamily="34" charset="0"/>
                <a:cs typeface="Times New Roman" pitchFamily="18" charset="0"/>
              </a:rPr>
              <a:t>       = </a:t>
            </a:r>
            <a:r>
              <a:rPr lang="de-DE" sz="2000" b="1" dirty="0">
                <a:latin typeface="Calibri" pitchFamily="34" charset="0"/>
              </a:rPr>
              <a:t>Nachgespräch</a:t>
            </a:r>
            <a:r>
              <a:rPr lang="en-US" sz="2000" b="1" dirty="0">
                <a:latin typeface="Calibri" pitchFamily="34" charset="0"/>
                <a:sym typeface="Symbol" pitchFamily="18" charset="2"/>
              </a:rPr>
              <a:t> </a:t>
            </a:r>
            <a:endParaRPr lang="en-US" sz="2000" b="1" dirty="0">
              <a:latin typeface="Calibri" pitchFamily="34" charset="0"/>
              <a:cs typeface="Times New Roman" pitchFamily="18" charset="0"/>
              <a:sym typeface="Symbol" pitchFamily="18" charset="2"/>
            </a:endParaRPr>
          </a:p>
        </p:txBody>
      </p:sp>
      <p:sp>
        <p:nvSpPr>
          <p:cNvPr id="2056" name="Text Box 8"/>
          <p:cNvSpPr txBox="1">
            <a:spLocks noChangeArrowheads="1"/>
          </p:cNvSpPr>
          <p:nvPr/>
        </p:nvSpPr>
        <p:spPr bwMode="auto">
          <a:xfrm>
            <a:off x="7341865" y="5157788"/>
            <a:ext cx="830535" cy="369332"/>
          </a:xfrm>
          <a:prstGeom prst="rect">
            <a:avLst/>
          </a:prstGeom>
          <a:solidFill>
            <a:srgbClr val="92D050"/>
          </a:solidFill>
          <a:ln w="9525">
            <a:noFill/>
            <a:miter lim="800000"/>
            <a:headEnd/>
            <a:tailEnd/>
          </a:ln>
        </p:spPr>
        <p:txBody>
          <a:bodyPr wrap="square">
            <a:spAutoFit/>
          </a:bodyPr>
          <a:lstStyle/>
          <a:p>
            <a:r>
              <a:rPr lang="de-DE" b="1" dirty="0">
                <a:latin typeface="Calibri" pitchFamily="34" charset="0"/>
              </a:rPr>
              <a:t>Brücke</a:t>
            </a:r>
          </a:p>
        </p:txBody>
      </p:sp>
      <p:sp>
        <p:nvSpPr>
          <p:cNvPr id="2057" name="Text Box 9"/>
          <p:cNvSpPr txBox="1">
            <a:spLocks noChangeArrowheads="1"/>
          </p:cNvSpPr>
          <p:nvPr/>
        </p:nvSpPr>
        <p:spPr bwMode="auto">
          <a:xfrm>
            <a:off x="3033713" y="5229225"/>
            <a:ext cx="818207" cy="369332"/>
          </a:xfrm>
          <a:prstGeom prst="rect">
            <a:avLst/>
          </a:prstGeom>
          <a:solidFill>
            <a:srgbClr val="92D050"/>
          </a:solidFill>
          <a:ln w="9525">
            <a:noFill/>
            <a:miter lim="800000"/>
            <a:headEnd/>
            <a:tailEnd/>
          </a:ln>
        </p:spPr>
        <p:txBody>
          <a:bodyPr wrap="square">
            <a:spAutoFit/>
          </a:bodyPr>
          <a:lstStyle/>
          <a:p>
            <a:r>
              <a:rPr lang="de-DE" b="1" dirty="0">
                <a:latin typeface="Calibri" pitchFamily="34" charset="0"/>
              </a:rPr>
              <a:t>Blume</a:t>
            </a:r>
          </a:p>
        </p:txBody>
      </p:sp>
      <p:sp>
        <p:nvSpPr>
          <p:cNvPr id="2058" name="Text Box 10"/>
          <p:cNvSpPr txBox="1">
            <a:spLocks noChangeArrowheads="1"/>
          </p:cNvSpPr>
          <p:nvPr/>
        </p:nvSpPr>
        <p:spPr bwMode="auto">
          <a:xfrm>
            <a:off x="3708401" y="5662613"/>
            <a:ext cx="647576" cy="369332"/>
          </a:xfrm>
          <a:prstGeom prst="rect">
            <a:avLst/>
          </a:prstGeom>
          <a:solidFill>
            <a:srgbClr val="92D050"/>
          </a:solidFill>
          <a:ln w="9525">
            <a:noFill/>
            <a:miter lim="800000"/>
            <a:headEnd/>
            <a:tailEnd/>
          </a:ln>
        </p:spPr>
        <p:txBody>
          <a:bodyPr wrap="square">
            <a:spAutoFit/>
          </a:bodyPr>
          <a:lstStyle/>
          <a:p>
            <a:r>
              <a:rPr lang="de-DE" b="1" dirty="0">
                <a:latin typeface="Calibri" pitchFamily="34" charset="0"/>
              </a:rPr>
              <a:t>Bach</a:t>
            </a:r>
          </a:p>
        </p:txBody>
      </p:sp>
      <p:sp>
        <p:nvSpPr>
          <p:cNvPr id="2059" name="Text Box 11"/>
          <p:cNvSpPr txBox="1">
            <a:spLocks noChangeArrowheads="1"/>
          </p:cNvSpPr>
          <p:nvPr/>
        </p:nvSpPr>
        <p:spPr bwMode="auto">
          <a:xfrm>
            <a:off x="4438650" y="5348288"/>
            <a:ext cx="853430" cy="369332"/>
          </a:xfrm>
          <a:prstGeom prst="rect">
            <a:avLst/>
          </a:prstGeom>
          <a:solidFill>
            <a:srgbClr val="92D050"/>
          </a:solidFill>
          <a:ln w="9525">
            <a:noFill/>
            <a:miter lim="800000"/>
            <a:headEnd/>
            <a:tailEnd/>
          </a:ln>
        </p:spPr>
        <p:txBody>
          <a:bodyPr wrap="square">
            <a:spAutoFit/>
          </a:bodyPr>
          <a:lstStyle/>
          <a:p>
            <a:r>
              <a:rPr lang="de-DE" b="1" dirty="0">
                <a:latin typeface="Calibri" pitchFamily="34" charset="0"/>
              </a:rPr>
              <a:t>Strand</a:t>
            </a:r>
          </a:p>
        </p:txBody>
      </p:sp>
      <p:sp>
        <p:nvSpPr>
          <p:cNvPr id="2060" name="Text Box 12"/>
          <p:cNvSpPr txBox="1">
            <a:spLocks noChangeArrowheads="1"/>
          </p:cNvSpPr>
          <p:nvPr/>
        </p:nvSpPr>
        <p:spPr bwMode="auto">
          <a:xfrm>
            <a:off x="6352729" y="5249863"/>
            <a:ext cx="667543" cy="369332"/>
          </a:xfrm>
          <a:prstGeom prst="rect">
            <a:avLst/>
          </a:prstGeom>
          <a:solidFill>
            <a:srgbClr val="92D050"/>
          </a:solidFill>
          <a:ln w="9525">
            <a:noFill/>
            <a:miter lim="800000"/>
            <a:headEnd/>
            <a:tailEnd/>
          </a:ln>
        </p:spPr>
        <p:txBody>
          <a:bodyPr wrap="square">
            <a:spAutoFit/>
          </a:bodyPr>
          <a:lstStyle/>
          <a:p>
            <a:r>
              <a:rPr lang="de-DE" b="1" dirty="0">
                <a:latin typeface="Calibri" pitchFamily="34" charset="0"/>
              </a:rPr>
              <a:t>Haus</a:t>
            </a:r>
          </a:p>
        </p:txBody>
      </p:sp>
      <p:sp>
        <p:nvSpPr>
          <p:cNvPr id="18" name="Text Box 9"/>
          <p:cNvSpPr txBox="1">
            <a:spLocks noChangeArrowheads="1"/>
          </p:cNvSpPr>
          <p:nvPr/>
        </p:nvSpPr>
        <p:spPr bwMode="auto">
          <a:xfrm>
            <a:off x="5698009" y="5733256"/>
            <a:ext cx="674191" cy="369332"/>
          </a:xfrm>
          <a:prstGeom prst="rect">
            <a:avLst/>
          </a:prstGeom>
          <a:solidFill>
            <a:srgbClr val="92D050"/>
          </a:solidFill>
          <a:ln w="9525">
            <a:noFill/>
            <a:miter lim="800000"/>
            <a:headEnd/>
            <a:tailEnd/>
          </a:ln>
        </p:spPr>
        <p:txBody>
          <a:bodyPr wrap="square">
            <a:spAutoFit/>
          </a:bodyPr>
          <a:lstStyle/>
          <a:p>
            <a:r>
              <a:rPr lang="de-DE" b="1" dirty="0" smtClean="0">
                <a:latin typeface="Calibri" pitchFamily="34" charset="0"/>
              </a:rPr>
              <a:t>Berg</a:t>
            </a:r>
            <a:endParaRPr lang="de-DE" b="1" dirty="0">
              <a:latin typeface="Calibri" pitchFamily="34" charset="0"/>
            </a:endParaRPr>
          </a:p>
        </p:txBody>
      </p:sp>
      <p:grpSp>
        <p:nvGrpSpPr>
          <p:cNvPr id="2" name="Gruppieren 20"/>
          <p:cNvGrpSpPr/>
          <p:nvPr/>
        </p:nvGrpSpPr>
        <p:grpSpPr>
          <a:xfrm>
            <a:off x="5580112" y="3429000"/>
            <a:ext cx="936104" cy="2736304"/>
            <a:chOff x="5580112" y="3429000"/>
            <a:chExt cx="936104" cy="2736304"/>
          </a:xfrm>
        </p:grpSpPr>
        <p:sp>
          <p:nvSpPr>
            <p:cNvPr id="2062" name="Oval 13"/>
            <p:cNvSpPr>
              <a:spLocks noChangeArrowheads="1"/>
            </p:cNvSpPr>
            <p:nvPr/>
          </p:nvSpPr>
          <p:spPr bwMode="auto">
            <a:xfrm>
              <a:off x="5724525" y="3429000"/>
              <a:ext cx="576263" cy="936346"/>
            </a:xfrm>
            <a:prstGeom prst="ellipse">
              <a:avLst/>
            </a:prstGeom>
            <a:noFill/>
            <a:ln w="57150">
              <a:solidFill>
                <a:srgbClr val="0000FF"/>
              </a:solidFill>
              <a:round/>
              <a:headEnd/>
              <a:tailEnd/>
            </a:ln>
          </p:spPr>
          <p:txBody>
            <a:bodyPr wrap="none" anchor="ctr"/>
            <a:lstStyle/>
            <a:p>
              <a:pPr algn="ctr"/>
              <a:endParaRPr lang="de-DE" dirty="0">
                <a:solidFill>
                  <a:schemeClr val="bg1"/>
                </a:solidFill>
                <a:latin typeface="Calibri" pitchFamily="34" charset="0"/>
              </a:endParaRPr>
            </a:p>
          </p:txBody>
        </p:sp>
        <p:sp>
          <p:nvSpPr>
            <p:cNvPr id="2063" name="Oval 14"/>
            <p:cNvSpPr>
              <a:spLocks noChangeArrowheads="1"/>
            </p:cNvSpPr>
            <p:nvPr/>
          </p:nvSpPr>
          <p:spPr bwMode="auto">
            <a:xfrm>
              <a:off x="5580112" y="5661248"/>
              <a:ext cx="936104" cy="504056"/>
            </a:xfrm>
            <a:prstGeom prst="ellipse">
              <a:avLst/>
            </a:prstGeom>
            <a:noFill/>
            <a:ln w="57150">
              <a:solidFill>
                <a:srgbClr val="0000FF"/>
              </a:solidFill>
              <a:round/>
              <a:headEnd/>
              <a:tailEnd/>
            </a:ln>
          </p:spPr>
          <p:txBody>
            <a:bodyPr wrap="none" anchor="ctr"/>
            <a:lstStyle/>
            <a:p>
              <a:endParaRPr lang="de-DE" dirty="0">
                <a:latin typeface="Calibri" pitchFamily="34" charset="0"/>
              </a:endParaRPr>
            </a:p>
          </p:txBody>
        </p:sp>
        <p:sp>
          <p:nvSpPr>
            <p:cNvPr id="2064" name="Line 15"/>
            <p:cNvSpPr>
              <a:spLocks noChangeShapeType="1"/>
            </p:cNvSpPr>
            <p:nvPr/>
          </p:nvSpPr>
          <p:spPr bwMode="auto">
            <a:xfrm>
              <a:off x="6011862" y="4364825"/>
              <a:ext cx="298" cy="1296423"/>
            </a:xfrm>
            <a:prstGeom prst="line">
              <a:avLst/>
            </a:prstGeom>
            <a:noFill/>
            <a:ln w="57150">
              <a:solidFill>
                <a:srgbClr val="0000FF"/>
              </a:solidFill>
              <a:round/>
              <a:headEnd/>
              <a:tailEnd/>
            </a:ln>
          </p:spPr>
          <p:txBody>
            <a:bodyPr/>
            <a:lstStyle/>
            <a:p>
              <a:endParaRPr lang="de-DE" dirty="0"/>
            </a:p>
          </p:txBody>
        </p:sp>
      </p:grpSp>
      <p:grpSp>
        <p:nvGrpSpPr>
          <p:cNvPr id="3" name="Gruppieren 21"/>
          <p:cNvGrpSpPr/>
          <p:nvPr/>
        </p:nvGrpSpPr>
        <p:grpSpPr>
          <a:xfrm>
            <a:off x="7236296" y="2349500"/>
            <a:ext cx="1008112" cy="3239740"/>
            <a:chOff x="7236296" y="2349500"/>
            <a:chExt cx="1008112" cy="3239740"/>
          </a:xfrm>
        </p:grpSpPr>
        <p:sp>
          <p:nvSpPr>
            <p:cNvPr id="16" name="Oval 13"/>
            <p:cNvSpPr>
              <a:spLocks noChangeArrowheads="1"/>
            </p:cNvSpPr>
            <p:nvPr/>
          </p:nvSpPr>
          <p:spPr bwMode="auto">
            <a:xfrm>
              <a:off x="7452605" y="2349500"/>
              <a:ext cx="576176" cy="936244"/>
            </a:xfrm>
            <a:prstGeom prst="ellipse">
              <a:avLst/>
            </a:prstGeom>
            <a:noFill/>
            <a:ln w="57150">
              <a:solidFill>
                <a:srgbClr val="FF0000"/>
              </a:solidFill>
              <a:round/>
              <a:headEnd/>
              <a:tailEnd/>
            </a:ln>
          </p:spPr>
          <p:txBody>
            <a:bodyPr wrap="none" anchor="ctr"/>
            <a:lstStyle/>
            <a:p>
              <a:pPr algn="ctr"/>
              <a:endParaRPr lang="de-DE" dirty="0">
                <a:solidFill>
                  <a:schemeClr val="bg1"/>
                </a:solidFill>
                <a:latin typeface="Calibri" pitchFamily="34" charset="0"/>
              </a:endParaRPr>
            </a:p>
          </p:txBody>
        </p:sp>
        <p:sp>
          <p:nvSpPr>
            <p:cNvPr id="17" name="Oval 14"/>
            <p:cNvSpPr>
              <a:spLocks noChangeArrowheads="1"/>
            </p:cNvSpPr>
            <p:nvPr/>
          </p:nvSpPr>
          <p:spPr bwMode="auto">
            <a:xfrm>
              <a:off x="7236296" y="5085184"/>
              <a:ext cx="1008112" cy="504056"/>
            </a:xfrm>
            <a:prstGeom prst="ellipse">
              <a:avLst/>
            </a:prstGeom>
            <a:noFill/>
            <a:ln w="57150">
              <a:solidFill>
                <a:srgbClr val="FF0000"/>
              </a:solidFill>
              <a:round/>
              <a:headEnd/>
              <a:tailEnd/>
            </a:ln>
          </p:spPr>
          <p:txBody>
            <a:bodyPr wrap="none" anchor="ctr"/>
            <a:lstStyle/>
            <a:p>
              <a:endParaRPr lang="de-DE" dirty="0">
                <a:latin typeface="Calibri" pitchFamily="34" charset="0"/>
              </a:endParaRPr>
            </a:p>
          </p:txBody>
        </p:sp>
        <p:sp>
          <p:nvSpPr>
            <p:cNvPr id="19" name="Line 15"/>
            <p:cNvSpPr>
              <a:spLocks noChangeShapeType="1"/>
            </p:cNvSpPr>
            <p:nvPr/>
          </p:nvSpPr>
          <p:spPr bwMode="auto">
            <a:xfrm>
              <a:off x="7740222" y="3213244"/>
              <a:ext cx="130" cy="1871940"/>
            </a:xfrm>
            <a:prstGeom prst="line">
              <a:avLst/>
            </a:prstGeom>
            <a:noFill/>
            <a:ln w="57150">
              <a:solidFill>
                <a:srgbClr val="FF0000"/>
              </a:solidFill>
              <a:round/>
              <a:headEnd/>
              <a:tailEnd/>
            </a:ln>
          </p:spPr>
          <p:txBody>
            <a:bodyPr/>
            <a:lstStyle/>
            <a:p>
              <a:endParaRPr lang="de-DE" dirty="0"/>
            </a:p>
          </p:txBody>
        </p:sp>
      </p:grpSp>
      <p:sp>
        <p:nvSpPr>
          <p:cNvPr id="20" name="Rectangle 3"/>
          <p:cNvSpPr>
            <a:spLocks noChangeArrowheads="1"/>
          </p:cNvSpPr>
          <p:nvPr/>
        </p:nvSpPr>
        <p:spPr bwMode="auto">
          <a:xfrm>
            <a:off x="1447800" y="1122363"/>
            <a:ext cx="5572125" cy="1874837"/>
          </a:xfrm>
          <a:prstGeom prst="rect">
            <a:avLst/>
          </a:prstGeom>
          <a:solidFill>
            <a:schemeClr val="bg1">
              <a:lumMod val="85000"/>
            </a:schemeClr>
          </a:solidFill>
          <a:ln w="9525">
            <a:noFill/>
            <a:miter lim="800000"/>
            <a:headEnd/>
            <a:tailEnd/>
          </a:ln>
        </p:spPr>
        <p:txBody>
          <a:bodyPr anchor="ctr"/>
          <a:lstStyle/>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In der Therapie</a:t>
            </a:r>
            <a:br>
              <a:rPr lang="de-DE" b="1" dirty="0">
                <a:latin typeface="+mn-lt"/>
              </a:rPr>
            </a:br>
            <a:r>
              <a:rPr lang="de-DE" dirty="0">
                <a:latin typeface="+mn-lt"/>
              </a:rPr>
              <a:t>- Brücke: überquert</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Nach der Therapie</a:t>
            </a:r>
            <a:br>
              <a:rPr lang="de-DE" b="1" dirty="0">
                <a:latin typeface="+mn-lt"/>
              </a:rPr>
            </a:br>
            <a:r>
              <a:rPr lang="de-DE" dirty="0">
                <a:latin typeface="+mn-lt"/>
              </a:rPr>
              <a:t>- Panikattacken:    vorhanden, jedoch bewältigt</a:t>
            </a:r>
          </a:p>
          <a:p>
            <a:pPr fontAlgn="auto">
              <a:spcBef>
                <a:spcPts val="0"/>
              </a:spcBef>
              <a:spcAft>
                <a:spcPts val="0"/>
              </a:spcAft>
              <a:defRPr/>
            </a:pPr>
            <a:r>
              <a:rPr lang="de-DE" dirty="0">
                <a:latin typeface="+mn-lt"/>
              </a:rPr>
              <a:t>- Somatische Untersuchungen:    keine Arztbesuche mehr</a:t>
            </a:r>
          </a:p>
          <a:p>
            <a:pPr fontAlgn="auto">
              <a:spcBef>
                <a:spcPts val="0"/>
              </a:spcBef>
              <a:spcAft>
                <a:spcPts val="0"/>
              </a:spcAft>
              <a:defRPr/>
            </a:pPr>
            <a:endParaRPr lang="de-DE" b="1" dirty="0">
              <a:latin typeface="+mn-lt"/>
            </a:endParaRPr>
          </a:p>
        </p:txBody>
      </p:sp>
      <p:sp>
        <p:nvSpPr>
          <p:cNvPr id="21" name="Foliennummernplatzhalter 20"/>
          <p:cNvSpPr>
            <a:spLocks noGrp="1"/>
          </p:cNvSpPr>
          <p:nvPr>
            <p:ph type="sldNum" sz="quarter" idx="12"/>
          </p:nvPr>
        </p:nvSpPr>
        <p:spPr>
          <a:xfrm>
            <a:off x="8738120" y="6520259"/>
            <a:ext cx="370384" cy="365125"/>
          </a:xfrm>
        </p:spPr>
        <p:txBody>
          <a:bodyPr/>
          <a:lstStyle/>
          <a:p>
            <a:pPr>
              <a:defRPr/>
            </a:pPr>
            <a:fld id="{07E16206-5CC9-4C98-B89C-B7A7FD26FCE1}" type="slidenum">
              <a:rPr lang="de-DE" smtClean="0"/>
              <a:pPr>
                <a:defRPr/>
              </a:pPr>
              <a:t>19</a:t>
            </a:fld>
            <a:endParaRPr lang="de-DE" dirty="0"/>
          </a:p>
        </p:txBody>
      </p:sp>
      <p:sp>
        <p:nvSpPr>
          <p:cNvPr id="22" name="Rechteck 21"/>
          <p:cNvSpPr/>
          <p:nvPr/>
        </p:nvSpPr>
        <p:spPr>
          <a:xfrm>
            <a:off x="1619672" y="661918"/>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3923928" y="656783"/>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rot="2700000">
            <a:off x="6057439" y="691440"/>
            <a:ext cx="180000" cy="180000"/>
          </a:xfrm>
          <a:prstGeom prst="rect">
            <a:avLst/>
          </a:prstGeom>
          <a:solidFill>
            <a:srgbClr val="009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elle 43"/>
          <p:cNvGraphicFramePr>
            <a:graphicFrameLocks noGrp="1"/>
          </p:cNvGraphicFramePr>
          <p:nvPr/>
        </p:nvGraphicFramePr>
        <p:xfrm>
          <a:off x="0" y="524799"/>
          <a:ext cx="9131968" cy="6321172"/>
        </p:xfrm>
        <a:graphic>
          <a:graphicData uri="http://schemas.openxmlformats.org/drawingml/2006/table">
            <a:tbl>
              <a:tblPr firstRow="1" bandRow="1">
                <a:tableStyleId>{5C22544A-7EE6-4342-B048-85BDC9FD1C3A}</a:tableStyleId>
              </a:tblPr>
              <a:tblGrid>
                <a:gridCol w="9131968"/>
              </a:tblGrid>
              <a:tr h="574652">
                <a:tc>
                  <a:txBody>
                    <a:bodyPr/>
                    <a:lstStyle/>
                    <a:p>
                      <a:pPr marL="3405188" indent="0"/>
                      <a:r>
                        <a:rPr lang="de-DE" b="1" i="1" dirty="0" smtClean="0">
                          <a:solidFill>
                            <a:schemeClr val="tx1"/>
                          </a:solidFill>
                        </a:rPr>
                        <a:t>Übersicht</a:t>
                      </a:r>
                      <a:endParaRPr lang="de-DE" b="1" i="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74652">
                <a:tc>
                  <a:txBody>
                    <a:bodyPr/>
                    <a:lstStyle/>
                    <a:p>
                      <a:pPr marL="3405188" indent="0"/>
                      <a:r>
                        <a:rPr lang="de-DE" b="1" dirty="0" smtClean="0">
                          <a:solidFill>
                            <a:schemeClr val="tx1"/>
                          </a:solidFill>
                        </a:rPr>
                        <a:t>NACHTTRAUM</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FF"/>
                    </a:solidFill>
                  </a:tcPr>
                </a:tc>
              </a:tr>
              <a:tr h="574652">
                <a:tc>
                  <a:txBody>
                    <a:bodyPr/>
                    <a:lstStyle/>
                    <a:p>
                      <a:pPr marL="3405188" indent="0"/>
                      <a:r>
                        <a:rPr lang="de-DE" b="1" dirty="0" smtClean="0">
                          <a:solidFill>
                            <a:schemeClr val="tx1"/>
                          </a:solidFill>
                        </a:rPr>
                        <a:t>Fall</a:t>
                      </a:r>
                      <a:r>
                        <a:rPr lang="de-DE" b="1" baseline="0" dirty="0" smtClean="0">
                          <a:solidFill>
                            <a:schemeClr val="tx1"/>
                          </a:solidFill>
                        </a:rPr>
                        <a:t> „Adlerpilotin“. Nachtraum und Narrativ</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FF"/>
                    </a:solidFill>
                  </a:tcPr>
                </a:tc>
              </a:tr>
              <a:tr h="574652">
                <a:tc>
                  <a:txBody>
                    <a:bodyPr/>
                    <a:lstStyle/>
                    <a:p>
                      <a:pPr marL="3405188" indent="0"/>
                      <a:r>
                        <a:rPr lang="de-DE" b="1" dirty="0" smtClean="0">
                          <a:solidFill>
                            <a:schemeClr val="tx1"/>
                          </a:solidFill>
                        </a:rPr>
                        <a:t>Fall „Amalia X“. Reflexion in den</a:t>
                      </a:r>
                      <a:r>
                        <a:rPr lang="de-DE" b="1" baseline="0" dirty="0" smtClean="0">
                          <a:solidFill>
                            <a:schemeClr val="tx1"/>
                          </a:solidFill>
                        </a:rPr>
                        <a:t> Träumen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FF"/>
                    </a:solidFill>
                  </a:tcPr>
                </a:tc>
              </a:tr>
              <a:tr h="574652">
                <a:tc>
                  <a:txBody>
                    <a:bodyPr/>
                    <a:lstStyle/>
                    <a:p>
                      <a:pPr marL="3405188" indent="0"/>
                      <a:r>
                        <a:rPr lang="de-DE" b="1" dirty="0" smtClean="0">
                          <a:solidFill>
                            <a:schemeClr val="tx1"/>
                          </a:solidFill>
                        </a:rPr>
                        <a:t>Drei </a:t>
                      </a:r>
                      <a:r>
                        <a:rPr lang="de-DE" b="1" dirty="0" err="1" smtClean="0">
                          <a:solidFill>
                            <a:schemeClr val="tx1"/>
                          </a:solidFill>
                        </a:rPr>
                        <a:t>Freud‘sche</a:t>
                      </a:r>
                      <a:r>
                        <a:rPr lang="de-DE" b="1" baseline="0" dirty="0" smtClean="0">
                          <a:solidFill>
                            <a:schemeClr val="tx1"/>
                          </a:solidFill>
                        </a:rPr>
                        <a:t> Mechanismen</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FF"/>
                    </a:solidFill>
                  </a:tcPr>
                </a:tc>
              </a:tr>
              <a:tr h="574652">
                <a:tc>
                  <a:txBody>
                    <a:bodyPr/>
                    <a:lstStyle/>
                    <a:p>
                      <a:pPr marL="3405188" indent="0"/>
                      <a:r>
                        <a:rPr lang="de-DE" b="1" dirty="0" smtClean="0">
                          <a:solidFill>
                            <a:schemeClr val="tx1"/>
                          </a:solidFill>
                        </a:rPr>
                        <a:t>IMAGINATION</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228"/>
                    </a:solidFill>
                  </a:tcPr>
                </a:tc>
              </a:tr>
              <a:tr h="574652">
                <a:tc>
                  <a:txBody>
                    <a:bodyPr/>
                    <a:lstStyle/>
                    <a:p>
                      <a:pPr marL="3405188" indent="0"/>
                      <a:r>
                        <a:rPr lang="de-DE" b="1" dirty="0" smtClean="0">
                          <a:solidFill>
                            <a:schemeClr val="tx1"/>
                          </a:solidFill>
                        </a:rPr>
                        <a:t>Fall</a:t>
                      </a:r>
                      <a:r>
                        <a:rPr lang="de-DE" b="1" baseline="0" dirty="0" smtClean="0">
                          <a:solidFill>
                            <a:schemeClr val="tx1"/>
                          </a:solidFill>
                        </a:rPr>
                        <a:t> „Panikfrau“. Affektives Diktionär</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228"/>
                    </a:solidFill>
                  </a:tcPr>
                </a:tc>
              </a:tr>
              <a:tr h="574652">
                <a:tc>
                  <a:txBody>
                    <a:bodyPr/>
                    <a:lstStyle/>
                    <a:p>
                      <a:pPr marL="3405188" indent="0"/>
                      <a:r>
                        <a:rPr lang="de-DE" b="1" dirty="0" smtClean="0">
                          <a:solidFill>
                            <a:schemeClr val="tx1"/>
                          </a:solidFill>
                        </a:rPr>
                        <a:t>Fall „Therapeutenkandidat“. Beziehungsschemata</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228"/>
                    </a:solidFill>
                  </a:tcPr>
                </a:tc>
              </a:tr>
              <a:tr h="574652">
                <a:tc>
                  <a:txBody>
                    <a:bodyPr/>
                    <a:lstStyle/>
                    <a:p>
                      <a:pPr marL="3405188" indent="0"/>
                      <a:r>
                        <a:rPr lang="de-DE" b="1" dirty="0" smtClean="0">
                          <a:solidFill>
                            <a:schemeClr val="tx1"/>
                          </a:solidFill>
                        </a:rPr>
                        <a:t>Stichprobe „Onkologie“. Narrativ</a:t>
                      </a:r>
                      <a:r>
                        <a:rPr lang="de-DE" b="1" baseline="0" dirty="0" smtClean="0">
                          <a:solidFill>
                            <a:schemeClr val="tx1"/>
                          </a:solidFill>
                        </a:rPr>
                        <a:t> </a:t>
                      </a:r>
                      <a:r>
                        <a:rPr lang="de-DE" b="1" baseline="0" smtClean="0">
                          <a:solidFill>
                            <a:schemeClr val="tx1"/>
                          </a:solidFill>
                        </a:rPr>
                        <a:t>und Nachttraum</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228"/>
                    </a:solidFill>
                  </a:tcPr>
                </a:tc>
              </a:tr>
              <a:tr h="574652">
                <a:tc>
                  <a:txBody>
                    <a:bodyPr/>
                    <a:lstStyle/>
                    <a:p>
                      <a:pPr marL="3405188" indent="0"/>
                      <a:r>
                        <a:rPr lang="de-DE" b="1" dirty="0" smtClean="0">
                          <a:solidFill>
                            <a:schemeClr val="tx1"/>
                          </a:solidFill>
                        </a:rPr>
                        <a:t>Fall</a:t>
                      </a:r>
                      <a:r>
                        <a:rPr lang="de-DE" b="1" baseline="0" dirty="0" smtClean="0">
                          <a:solidFill>
                            <a:schemeClr val="tx1"/>
                          </a:solidFill>
                        </a:rPr>
                        <a:t> „Adlerpilotin“. Imagination</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228"/>
                    </a:solidFill>
                  </a:tcPr>
                </a:tc>
              </a:tr>
              <a:tr h="574652">
                <a:tc>
                  <a:txBody>
                    <a:bodyPr/>
                    <a:lstStyle/>
                    <a:p>
                      <a:pPr marL="3405188" indent="0"/>
                      <a:r>
                        <a:rPr lang="de-DE" b="1" i="1" dirty="0" smtClean="0">
                          <a:solidFill>
                            <a:schemeClr val="tx1"/>
                          </a:solidFill>
                        </a:rPr>
                        <a:t>Zusammenfassung</a:t>
                      </a:r>
                      <a:endParaRPr lang="de-DE" b="1" i="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pic>
        <p:nvPicPr>
          <p:cNvPr id="2" name="Grafik 1" descr="Folie1.JPG"/>
          <p:cNvPicPr>
            <a:picLocks noChangeAspect="1"/>
          </p:cNvPicPr>
          <p:nvPr/>
        </p:nvPicPr>
        <p:blipFill>
          <a:blip r:embed="rId2" cstate="print"/>
          <a:stretch>
            <a:fillRect/>
          </a:stretch>
        </p:blipFill>
        <p:spPr>
          <a:xfrm>
            <a:off x="360000" y="576000"/>
            <a:ext cx="640080" cy="480060"/>
          </a:xfrm>
          <a:prstGeom prst="rect">
            <a:avLst/>
          </a:prstGeom>
          <a:ln>
            <a:solidFill>
              <a:schemeClr val="tx1"/>
            </a:solidFill>
          </a:ln>
        </p:spPr>
      </p:pic>
      <p:pic>
        <p:nvPicPr>
          <p:cNvPr id="4" name="Grafik 3" descr="Folie3.JPG"/>
          <p:cNvPicPr>
            <a:picLocks noChangeAspect="1"/>
          </p:cNvPicPr>
          <p:nvPr/>
        </p:nvPicPr>
        <p:blipFill>
          <a:blip r:embed="rId3" cstate="print"/>
          <a:stretch>
            <a:fillRect/>
          </a:stretch>
        </p:blipFill>
        <p:spPr>
          <a:xfrm>
            <a:off x="360000" y="1152000"/>
            <a:ext cx="640080" cy="480060"/>
          </a:xfrm>
          <a:prstGeom prst="rect">
            <a:avLst/>
          </a:prstGeom>
          <a:ln>
            <a:solidFill>
              <a:schemeClr val="tx1"/>
            </a:solidFill>
          </a:ln>
        </p:spPr>
      </p:pic>
      <p:pic>
        <p:nvPicPr>
          <p:cNvPr id="5" name="Grafik 4" descr="Folie4.JPG"/>
          <p:cNvPicPr>
            <a:picLocks noChangeAspect="1"/>
          </p:cNvPicPr>
          <p:nvPr/>
        </p:nvPicPr>
        <p:blipFill>
          <a:blip r:embed="rId4" cstate="print"/>
          <a:stretch>
            <a:fillRect/>
          </a:stretch>
        </p:blipFill>
        <p:spPr>
          <a:xfrm>
            <a:off x="1152000" y="1152000"/>
            <a:ext cx="640080" cy="480060"/>
          </a:xfrm>
          <a:prstGeom prst="rect">
            <a:avLst/>
          </a:prstGeom>
          <a:ln>
            <a:solidFill>
              <a:schemeClr val="tx1"/>
            </a:solidFill>
          </a:ln>
        </p:spPr>
      </p:pic>
      <p:pic>
        <p:nvPicPr>
          <p:cNvPr id="6" name="Grafik 5" descr="Folie5.JPG"/>
          <p:cNvPicPr>
            <a:picLocks noChangeAspect="1"/>
          </p:cNvPicPr>
          <p:nvPr/>
        </p:nvPicPr>
        <p:blipFill>
          <a:blip r:embed="rId5" cstate="print"/>
          <a:stretch>
            <a:fillRect/>
          </a:stretch>
        </p:blipFill>
        <p:spPr>
          <a:xfrm>
            <a:off x="1944000" y="1152000"/>
            <a:ext cx="640080" cy="480060"/>
          </a:xfrm>
          <a:prstGeom prst="rect">
            <a:avLst/>
          </a:prstGeom>
          <a:ln>
            <a:solidFill>
              <a:schemeClr val="tx1"/>
            </a:solidFill>
          </a:ln>
        </p:spPr>
      </p:pic>
      <p:pic>
        <p:nvPicPr>
          <p:cNvPr id="8" name="Grafik 7" descr="Folie7.JPG"/>
          <p:cNvPicPr>
            <a:picLocks noChangeAspect="1"/>
          </p:cNvPicPr>
          <p:nvPr/>
        </p:nvPicPr>
        <p:blipFill>
          <a:blip r:embed="rId6" cstate="print"/>
          <a:stretch>
            <a:fillRect/>
          </a:stretch>
        </p:blipFill>
        <p:spPr>
          <a:xfrm>
            <a:off x="2736000" y="1152000"/>
            <a:ext cx="640080" cy="480060"/>
          </a:xfrm>
          <a:prstGeom prst="rect">
            <a:avLst/>
          </a:prstGeom>
          <a:ln>
            <a:solidFill>
              <a:schemeClr val="tx1"/>
            </a:solidFill>
          </a:ln>
        </p:spPr>
      </p:pic>
      <p:pic>
        <p:nvPicPr>
          <p:cNvPr id="9" name="Grafik 8" descr="Folie8.JPG"/>
          <p:cNvPicPr>
            <a:picLocks noChangeAspect="1"/>
          </p:cNvPicPr>
          <p:nvPr/>
        </p:nvPicPr>
        <p:blipFill>
          <a:blip r:embed="rId7" cstate="print"/>
          <a:stretch>
            <a:fillRect/>
          </a:stretch>
        </p:blipFill>
        <p:spPr>
          <a:xfrm>
            <a:off x="360000" y="1728000"/>
            <a:ext cx="640080" cy="480060"/>
          </a:xfrm>
          <a:prstGeom prst="rect">
            <a:avLst/>
          </a:prstGeom>
          <a:ln>
            <a:solidFill>
              <a:schemeClr val="tx1"/>
            </a:solidFill>
          </a:ln>
        </p:spPr>
      </p:pic>
      <p:pic>
        <p:nvPicPr>
          <p:cNvPr id="10" name="Grafik 9" descr="Folie9.JPG"/>
          <p:cNvPicPr>
            <a:picLocks noChangeAspect="1"/>
          </p:cNvPicPr>
          <p:nvPr/>
        </p:nvPicPr>
        <p:blipFill>
          <a:blip r:embed="rId8" cstate="print"/>
          <a:stretch>
            <a:fillRect/>
          </a:stretch>
        </p:blipFill>
        <p:spPr>
          <a:xfrm>
            <a:off x="1152000" y="1728000"/>
            <a:ext cx="640080" cy="480060"/>
          </a:xfrm>
          <a:prstGeom prst="rect">
            <a:avLst/>
          </a:prstGeom>
          <a:ln>
            <a:solidFill>
              <a:schemeClr val="tx1"/>
            </a:solidFill>
          </a:ln>
        </p:spPr>
      </p:pic>
      <p:pic>
        <p:nvPicPr>
          <p:cNvPr id="11" name="Grafik 10" descr="Folie10.JPG"/>
          <p:cNvPicPr>
            <a:picLocks noChangeAspect="1"/>
          </p:cNvPicPr>
          <p:nvPr/>
        </p:nvPicPr>
        <p:blipFill>
          <a:blip r:embed="rId9" cstate="print"/>
          <a:stretch>
            <a:fillRect/>
          </a:stretch>
        </p:blipFill>
        <p:spPr>
          <a:xfrm>
            <a:off x="360000" y="2300868"/>
            <a:ext cx="640080" cy="480060"/>
          </a:xfrm>
          <a:prstGeom prst="rect">
            <a:avLst/>
          </a:prstGeom>
          <a:ln>
            <a:solidFill>
              <a:schemeClr val="tx1"/>
            </a:solidFill>
          </a:ln>
        </p:spPr>
      </p:pic>
      <p:pic>
        <p:nvPicPr>
          <p:cNvPr id="12" name="Grafik 11" descr="Folie11.JPG"/>
          <p:cNvPicPr>
            <a:picLocks noChangeAspect="1"/>
          </p:cNvPicPr>
          <p:nvPr/>
        </p:nvPicPr>
        <p:blipFill>
          <a:blip r:embed="rId10" cstate="print"/>
          <a:stretch>
            <a:fillRect/>
          </a:stretch>
        </p:blipFill>
        <p:spPr>
          <a:xfrm>
            <a:off x="360000" y="2852936"/>
            <a:ext cx="640080" cy="480060"/>
          </a:xfrm>
          <a:prstGeom prst="rect">
            <a:avLst/>
          </a:prstGeom>
          <a:ln>
            <a:solidFill>
              <a:schemeClr val="tx1"/>
            </a:solidFill>
          </a:ln>
        </p:spPr>
      </p:pic>
      <p:pic>
        <p:nvPicPr>
          <p:cNvPr id="13" name="Grafik 12" descr="Folie12.JPG"/>
          <p:cNvPicPr>
            <a:picLocks noChangeAspect="1"/>
          </p:cNvPicPr>
          <p:nvPr/>
        </p:nvPicPr>
        <p:blipFill>
          <a:blip r:embed="rId11" cstate="print"/>
          <a:stretch>
            <a:fillRect/>
          </a:stretch>
        </p:blipFill>
        <p:spPr>
          <a:xfrm>
            <a:off x="1152000" y="2852936"/>
            <a:ext cx="640080" cy="480060"/>
          </a:xfrm>
          <a:prstGeom prst="rect">
            <a:avLst/>
          </a:prstGeom>
          <a:ln>
            <a:solidFill>
              <a:schemeClr val="tx1"/>
            </a:solidFill>
          </a:ln>
        </p:spPr>
      </p:pic>
      <p:pic>
        <p:nvPicPr>
          <p:cNvPr id="14" name="Grafik 13" descr="Folie13.JPG"/>
          <p:cNvPicPr>
            <a:picLocks noChangeAspect="1"/>
          </p:cNvPicPr>
          <p:nvPr/>
        </p:nvPicPr>
        <p:blipFill>
          <a:blip r:embed="rId12" cstate="print"/>
          <a:stretch>
            <a:fillRect/>
          </a:stretch>
        </p:blipFill>
        <p:spPr>
          <a:xfrm>
            <a:off x="1944000" y="2852936"/>
            <a:ext cx="640080" cy="480060"/>
          </a:xfrm>
          <a:prstGeom prst="rect">
            <a:avLst/>
          </a:prstGeom>
          <a:ln>
            <a:solidFill>
              <a:schemeClr val="tx1"/>
            </a:solidFill>
          </a:ln>
        </p:spPr>
      </p:pic>
      <p:pic>
        <p:nvPicPr>
          <p:cNvPr id="15" name="Grafik 14" descr="Folie14.JPG"/>
          <p:cNvPicPr>
            <a:picLocks noChangeAspect="1"/>
          </p:cNvPicPr>
          <p:nvPr/>
        </p:nvPicPr>
        <p:blipFill>
          <a:blip r:embed="rId13" cstate="print"/>
          <a:stretch>
            <a:fillRect/>
          </a:stretch>
        </p:blipFill>
        <p:spPr>
          <a:xfrm>
            <a:off x="360000" y="3429000"/>
            <a:ext cx="640080" cy="480060"/>
          </a:xfrm>
          <a:prstGeom prst="rect">
            <a:avLst/>
          </a:prstGeom>
          <a:ln>
            <a:solidFill>
              <a:schemeClr val="tx1"/>
            </a:solidFill>
          </a:ln>
        </p:spPr>
      </p:pic>
      <p:pic>
        <p:nvPicPr>
          <p:cNvPr id="16" name="Grafik 15" descr="Folie15.JPG"/>
          <p:cNvPicPr>
            <a:picLocks noChangeAspect="1"/>
          </p:cNvPicPr>
          <p:nvPr/>
        </p:nvPicPr>
        <p:blipFill>
          <a:blip r:embed="rId14" cstate="print"/>
          <a:stretch>
            <a:fillRect/>
          </a:stretch>
        </p:blipFill>
        <p:spPr>
          <a:xfrm>
            <a:off x="1152000" y="3429000"/>
            <a:ext cx="640080" cy="480060"/>
          </a:xfrm>
          <a:prstGeom prst="rect">
            <a:avLst/>
          </a:prstGeom>
          <a:ln>
            <a:solidFill>
              <a:schemeClr val="tx1"/>
            </a:solidFill>
          </a:ln>
        </p:spPr>
      </p:pic>
      <p:pic>
        <p:nvPicPr>
          <p:cNvPr id="17" name="Grafik 16" descr="Folie16.JPG"/>
          <p:cNvPicPr>
            <a:picLocks noChangeAspect="1"/>
          </p:cNvPicPr>
          <p:nvPr/>
        </p:nvPicPr>
        <p:blipFill>
          <a:blip r:embed="rId15" cstate="print"/>
          <a:stretch>
            <a:fillRect/>
          </a:stretch>
        </p:blipFill>
        <p:spPr>
          <a:xfrm>
            <a:off x="360000" y="3996000"/>
            <a:ext cx="640080" cy="480060"/>
          </a:xfrm>
          <a:prstGeom prst="rect">
            <a:avLst/>
          </a:prstGeom>
          <a:ln>
            <a:solidFill>
              <a:schemeClr val="tx1"/>
            </a:solidFill>
          </a:ln>
        </p:spPr>
      </p:pic>
      <p:pic>
        <p:nvPicPr>
          <p:cNvPr id="18" name="Grafik 17" descr="Folie17.JPG"/>
          <p:cNvPicPr>
            <a:picLocks noChangeAspect="1"/>
          </p:cNvPicPr>
          <p:nvPr/>
        </p:nvPicPr>
        <p:blipFill>
          <a:blip r:embed="rId16" cstate="print"/>
          <a:stretch>
            <a:fillRect/>
          </a:stretch>
        </p:blipFill>
        <p:spPr>
          <a:xfrm>
            <a:off x="1152000" y="3996000"/>
            <a:ext cx="640080" cy="480060"/>
          </a:xfrm>
          <a:prstGeom prst="rect">
            <a:avLst/>
          </a:prstGeom>
          <a:ln>
            <a:solidFill>
              <a:schemeClr val="tx1"/>
            </a:solidFill>
          </a:ln>
        </p:spPr>
      </p:pic>
      <p:pic>
        <p:nvPicPr>
          <p:cNvPr id="19" name="Grafik 18" descr="Folie18.JPG"/>
          <p:cNvPicPr>
            <a:picLocks noChangeAspect="1"/>
          </p:cNvPicPr>
          <p:nvPr/>
        </p:nvPicPr>
        <p:blipFill>
          <a:blip r:embed="rId17" cstate="print"/>
          <a:stretch>
            <a:fillRect/>
          </a:stretch>
        </p:blipFill>
        <p:spPr>
          <a:xfrm>
            <a:off x="1944000" y="3996000"/>
            <a:ext cx="640080" cy="480060"/>
          </a:xfrm>
          <a:prstGeom prst="rect">
            <a:avLst/>
          </a:prstGeom>
          <a:ln>
            <a:solidFill>
              <a:schemeClr val="tx1"/>
            </a:solidFill>
          </a:ln>
        </p:spPr>
      </p:pic>
      <p:pic>
        <p:nvPicPr>
          <p:cNvPr id="20" name="Grafik 19" descr="Folie19.JPG"/>
          <p:cNvPicPr>
            <a:picLocks noChangeAspect="1"/>
          </p:cNvPicPr>
          <p:nvPr/>
        </p:nvPicPr>
        <p:blipFill>
          <a:blip r:embed="rId18" cstate="print"/>
          <a:stretch>
            <a:fillRect/>
          </a:stretch>
        </p:blipFill>
        <p:spPr>
          <a:xfrm>
            <a:off x="2736000" y="3996000"/>
            <a:ext cx="640080" cy="480060"/>
          </a:xfrm>
          <a:prstGeom prst="rect">
            <a:avLst/>
          </a:prstGeom>
          <a:ln>
            <a:solidFill>
              <a:schemeClr val="tx1"/>
            </a:solidFill>
          </a:ln>
        </p:spPr>
      </p:pic>
      <p:pic>
        <p:nvPicPr>
          <p:cNvPr id="21" name="Grafik 20" descr="Folie20.JPG"/>
          <p:cNvPicPr>
            <a:picLocks noChangeAspect="1"/>
          </p:cNvPicPr>
          <p:nvPr/>
        </p:nvPicPr>
        <p:blipFill>
          <a:blip r:embed="rId19" cstate="print"/>
          <a:stretch>
            <a:fillRect/>
          </a:stretch>
        </p:blipFill>
        <p:spPr>
          <a:xfrm>
            <a:off x="360000" y="4572000"/>
            <a:ext cx="640080" cy="480060"/>
          </a:xfrm>
          <a:prstGeom prst="rect">
            <a:avLst/>
          </a:prstGeom>
          <a:ln>
            <a:solidFill>
              <a:schemeClr val="tx1"/>
            </a:solidFill>
          </a:ln>
        </p:spPr>
      </p:pic>
      <p:pic>
        <p:nvPicPr>
          <p:cNvPr id="23" name="Grafik 22" descr="Folie22.JPG"/>
          <p:cNvPicPr>
            <a:picLocks noChangeAspect="1"/>
          </p:cNvPicPr>
          <p:nvPr/>
        </p:nvPicPr>
        <p:blipFill>
          <a:blip r:embed="rId20" cstate="print"/>
          <a:stretch>
            <a:fillRect/>
          </a:stretch>
        </p:blipFill>
        <p:spPr>
          <a:xfrm>
            <a:off x="1944000" y="4572000"/>
            <a:ext cx="640080" cy="480060"/>
          </a:xfrm>
          <a:prstGeom prst="rect">
            <a:avLst/>
          </a:prstGeom>
          <a:ln>
            <a:solidFill>
              <a:schemeClr val="tx1"/>
            </a:solidFill>
          </a:ln>
        </p:spPr>
      </p:pic>
      <p:pic>
        <p:nvPicPr>
          <p:cNvPr id="24" name="Grafik 23" descr="Folie23.JPG"/>
          <p:cNvPicPr>
            <a:picLocks noChangeAspect="1"/>
          </p:cNvPicPr>
          <p:nvPr/>
        </p:nvPicPr>
        <p:blipFill>
          <a:blip r:embed="rId21" cstate="print"/>
          <a:stretch>
            <a:fillRect/>
          </a:stretch>
        </p:blipFill>
        <p:spPr>
          <a:xfrm>
            <a:off x="2736000" y="4572000"/>
            <a:ext cx="640080" cy="480060"/>
          </a:xfrm>
          <a:prstGeom prst="rect">
            <a:avLst/>
          </a:prstGeom>
          <a:ln>
            <a:solidFill>
              <a:schemeClr val="tx1"/>
            </a:solidFill>
          </a:ln>
        </p:spPr>
      </p:pic>
      <p:pic>
        <p:nvPicPr>
          <p:cNvPr id="26" name="Grafik 25" descr="Folie25.JPG"/>
          <p:cNvPicPr>
            <a:picLocks noChangeAspect="1"/>
          </p:cNvPicPr>
          <p:nvPr/>
        </p:nvPicPr>
        <p:blipFill>
          <a:blip r:embed="rId22" cstate="print"/>
          <a:stretch>
            <a:fillRect/>
          </a:stretch>
        </p:blipFill>
        <p:spPr>
          <a:xfrm>
            <a:off x="360000" y="5148000"/>
            <a:ext cx="640080" cy="480060"/>
          </a:xfrm>
          <a:prstGeom prst="rect">
            <a:avLst/>
          </a:prstGeom>
          <a:ln>
            <a:solidFill>
              <a:schemeClr val="tx1"/>
            </a:solidFill>
          </a:ln>
        </p:spPr>
      </p:pic>
      <p:pic>
        <p:nvPicPr>
          <p:cNvPr id="27" name="Grafik 26" descr="Folie26.JPG"/>
          <p:cNvPicPr>
            <a:picLocks noChangeAspect="1"/>
          </p:cNvPicPr>
          <p:nvPr/>
        </p:nvPicPr>
        <p:blipFill>
          <a:blip r:embed="rId23" cstate="print"/>
          <a:stretch>
            <a:fillRect/>
          </a:stretch>
        </p:blipFill>
        <p:spPr>
          <a:xfrm>
            <a:off x="1152000" y="5148000"/>
            <a:ext cx="640080" cy="480060"/>
          </a:xfrm>
          <a:prstGeom prst="rect">
            <a:avLst/>
          </a:prstGeom>
          <a:ln>
            <a:solidFill>
              <a:schemeClr val="tx1"/>
            </a:solidFill>
          </a:ln>
        </p:spPr>
      </p:pic>
      <p:pic>
        <p:nvPicPr>
          <p:cNvPr id="28" name="Grafik 27" descr="Folie27.JPG"/>
          <p:cNvPicPr>
            <a:picLocks noChangeAspect="1"/>
          </p:cNvPicPr>
          <p:nvPr/>
        </p:nvPicPr>
        <p:blipFill>
          <a:blip r:embed="rId24" cstate="print"/>
          <a:stretch>
            <a:fillRect/>
          </a:stretch>
        </p:blipFill>
        <p:spPr>
          <a:xfrm>
            <a:off x="1944000" y="5148000"/>
            <a:ext cx="640080" cy="480060"/>
          </a:xfrm>
          <a:prstGeom prst="rect">
            <a:avLst/>
          </a:prstGeom>
          <a:ln>
            <a:solidFill>
              <a:schemeClr val="tx1"/>
            </a:solidFill>
          </a:ln>
        </p:spPr>
      </p:pic>
      <p:pic>
        <p:nvPicPr>
          <p:cNvPr id="58" name="Grafik 57" descr="Inhalt_Page_29.jpg"/>
          <p:cNvPicPr>
            <a:picLocks noChangeAspect="1"/>
          </p:cNvPicPr>
          <p:nvPr/>
        </p:nvPicPr>
        <p:blipFill>
          <a:blip r:embed="rId25" cstate="print"/>
          <a:stretch>
            <a:fillRect/>
          </a:stretch>
        </p:blipFill>
        <p:spPr>
          <a:xfrm>
            <a:off x="360000" y="6300000"/>
            <a:ext cx="603504" cy="466344"/>
          </a:xfrm>
          <a:prstGeom prst="rect">
            <a:avLst/>
          </a:prstGeom>
          <a:ln>
            <a:solidFill>
              <a:schemeClr val="tx1"/>
            </a:solidFill>
          </a:ln>
        </p:spPr>
      </p:pic>
      <p:sp>
        <p:nvSpPr>
          <p:cNvPr id="59" name="Textfeld 4"/>
          <p:cNvSpPr txBox="1">
            <a:spLocks noChangeArrowheads="1"/>
          </p:cNvSpPr>
          <p:nvPr/>
        </p:nvSpPr>
        <p:spPr bwMode="auto">
          <a:xfrm>
            <a:off x="0" y="0"/>
            <a:ext cx="9144000" cy="461665"/>
          </a:xfrm>
          <a:prstGeom prst="rect">
            <a:avLst/>
          </a:prstGeom>
          <a:noFill/>
          <a:ln w="9525">
            <a:noFill/>
            <a:miter lim="800000"/>
            <a:headEnd/>
            <a:tailEnd/>
          </a:ln>
        </p:spPr>
        <p:txBody>
          <a:bodyPr wrap="square" lIns="0" rIns="0">
            <a:spAutoFit/>
          </a:bodyPr>
          <a:lstStyle/>
          <a:p>
            <a:pPr algn="ctr"/>
            <a:r>
              <a:rPr lang="de-DE" sz="2400" b="1" dirty="0">
                <a:latin typeface="Calibri" pitchFamily="34" charset="0"/>
              </a:rPr>
              <a:t>Kann Imagination </a:t>
            </a:r>
            <a:r>
              <a:rPr lang="de-DE" sz="2400" b="1" dirty="0" smtClean="0">
                <a:latin typeface="Calibri" pitchFamily="34" charset="0"/>
              </a:rPr>
              <a:t>heilen? Nacht- </a:t>
            </a:r>
            <a:r>
              <a:rPr lang="de-DE" sz="2400" b="1" dirty="0">
                <a:latin typeface="Calibri" pitchFamily="34" charset="0"/>
              </a:rPr>
              <a:t>und Tagträume in der Psychotherapie.</a:t>
            </a:r>
          </a:p>
        </p:txBody>
      </p:sp>
      <p:pic>
        <p:nvPicPr>
          <p:cNvPr id="38" name="Grafik 37" descr="Folie31.JPG"/>
          <p:cNvPicPr>
            <a:picLocks noChangeAspect="1"/>
          </p:cNvPicPr>
          <p:nvPr/>
        </p:nvPicPr>
        <p:blipFill>
          <a:blip r:embed="rId26" cstate="print"/>
          <a:stretch>
            <a:fillRect/>
          </a:stretch>
        </p:blipFill>
        <p:spPr>
          <a:xfrm>
            <a:off x="360000" y="5724000"/>
            <a:ext cx="640080" cy="480060"/>
          </a:xfrm>
          <a:prstGeom prst="rect">
            <a:avLst/>
          </a:prstGeom>
          <a:ln>
            <a:solidFill>
              <a:schemeClr val="tx1"/>
            </a:solidFill>
          </a:ln>
        </p:spPr>
      </p:pic>
      <p:pic>
        <p:nvPicPr>
          <p:cNvPr id="34" name="Grafik 33" descr="Antritt2.jpg"/>
          <p:cNvPicPr>
            <a:picLocks noChangeAspect="1"/>
          </p:cNvPicPr>
          <p:nvPr/>
        </p:nvPicPr>
        <p:blipFill>
          <a:blip r:embed="rId27" cstate="print"/>
          <a:stretch>
            <a:fillRect/>
          </a:stretch>
        </p:blipFill>
        <p:spPr>
          <a:xfrm>
            <a:off x="1152000" y="576000"/>
            <a:ext cx="640080" cy="480060"/>
          </a:xfrm>
          <a:prstGeom prst="rect">
            <a:avLst/>
          </a:prstGeom>
          <a:ln>
            <a:solidFill>
              <a:schemeClr val="tx1"/>
            </a:solidFill>
          </a:ln>
        </p:spPr>
      </p:pic>
      <p:pic>
        <p:nvPicPr>
          <p:cNvPr id="40" name="Grafik 39" descr="Antritt_ccrt.jpg"/>
          <p:cNvPicPr>
            <a:picLocks noChangeAspect="1"/>
          </p:cNvPicPr>
          <p:nvPr/>
        </p:nvPicPr>
        <p:blipFill>
          <a:blip r:embed="rId28" cstate="print"/>
          <a:stretch>
            <a:fillRect/>
          </a:stretch>
        </p:blipFill>
        <p:spPr>
          <a:xfrm>
            <a:off x="1152000" y="4572000"/>
            <a:ext cx="640080" cy="48006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538397" y="15007"/>
            <a:ext cx="4289444" cy="461665"/>
          </a:xfrm>
          <a:prstGeom prst="rect">
            <a:avLst/>
          </a:prstGeom>
          <a:noFill/>
        </p:spPr>
        <p:txBody>
          <a:bodyPr wrap="none" rtlCol="0">
            <a:spAutoFit/>
          </a:bodyPr>
          <a:lstStyle/>
          <a:p>
            <a:r>
              <a:rPr lang="de-DE" sz="2400" b="1" dirty="0" smtClean="0">
                <a:latin typeface="+mn-lt"/>
              </a:rPr>
              <a:t>Schweizer Therapeutenkandidat</a:t>
            </a:r>
            <a:endParaRPr lang="de-DE" sz="2400" dirty="0">
              <a:latin typeface="+mn-lt"/>
            </a:endParaRPr>
          </a:p>
        </p:txBody>
      </p:sp>
      <p:sp>
        <p:nvSpPr>
          <p:cNvPr id="9" name="Textfeld 8"/>
          <p:cNvSpPr txBox="1"/>
          <p:nvPr/>
        </p:nvSpPr>
        <p:spPr>
          <a:xfrm>
            <a:off x="2339752" y="476672"/>
            <a:ext cx="4169603" cy="369332"/>
          </a:xfrm>
          <a:prstGeom prst="rect">
            <a:avLst/>
          </a:prstGeom>
          <a:noFill/>
        </p:spPr>
        <p:txBody>
          <a:bodyPr wrap="none" rtlCol="0">
            <a:spAutoFit/>
          </a:bodyPr>
          <a:lstStyle/>
          <a:p>
            <a:r>
              <a:rPr lang="de-DE" b="1" dirty="0" smtClean="0">
                <a:latin typeface="+mn-lt"/>
              </a:rPr>
              <a:t>N = 12 KandidatInnen, hier der Fall 10/12.</a:t>
            </a:r>
            <a:endParaRPr lang="de-DE" dirty="0">
              <a:latin typeface="+mn-lt"/>
            </a:endParaRPr>
          </a:p>
        </p:txBody>
      </p:sp>
      <p:sp>
        <p:nvSpPr>
          <p:cNvPr id="10" name="Textfeld 9"/>
          <p:cNvSpPr txBox="1"/>
          <p:nvPr/>
        </p:nvSpPr>
        <p:spPr>
          <a:xfrm>
            <a:off x="251520" y="836712"/>
            <a:ext cx="3839064" cy="861774"/>
          </a:xfrm>
          <a:prstGeom prst="rect">
            <a:avLst/>
          </a:prstGeom>
          <a:noFill/>
        </p:spPr>
        <p:txBody>
          <a:bodyPr wrap="none" rtlCol="0">
            <a:spAutoFit/>
          </a:bodyPr>
          <a:lstStyle/>
          <a:p>
            <a:r>
              <a:rPr lang="de-DE" b="1" dirty="0" smtClean="0">
                <a:latin typeface="+mn-lt"/>
              </a:rPr>
              <a:t>Beziehungs-Interview</a:t>
            </a:r>
          </a:p>
          <a:p>
            <a:r>
              <a:rPr lang="de-DE" dirty="0" smtClean="0">
                <a:latin typeface="+mn-lt"/>
              </a:rPr>
              <a:t>RAP - Relationship Anectode Paradigm,</a:t>
            </a:r>
          </a:p>
          <a:p>
            <a:r>
              <a:rPr lang="de-DE" sz="1400" dirty="0" smtClean="0">
                <a:latin typeface="+mn-lt"/>
              </a:rPr>
              <a:t>Luborsky 1990</a:t>
            </a:r>
            <a:endParaRPr lang="de-DE" sz="1400" dirty="0">
              <a:latin typeface="+mn-lt"/>
            </a:endParaRPr>
          </a:p>
        </p:txBody>
      </p:sp>
      <p:sp>
        <p:nvSpPr>
          <p:cNvPr id="11" name="Textfeld 10"/>
          <p:cNvSpPr txBox="1"/>
          <p:nvPr/>
        </p:nvSpPr>
        <p:spPr>
          <a:xfrm>
            <a:off x="5053416" y="836712"/>
            <a:ext cx="2164375" cy="861774"/>
          </a:xfrm>
          <a:prstGeom prst="rect">
            <a:avLst/>
          </a:prstGeom>
          <a:noFill/>
        </p:spPr>
        <p:txBody>
          <a:bodyPr wrap="none" rtlCol="0">
            <a:spAutoFit/>
          </a:bodyPr>
          <a:lstStyle/>
          <a:p>
            <a:r>
              <a:rPr lang="de-DE" b="1" dirty="0" smtClean="0">
                <a:latin typeface="+mn-lt"/>
              </a:rPr>
              <a:t>Imaginationen</a:t>
            </a:r>
          </a:p>
          <a:p>
            <a:r>
              <a:rPr lang="de-DE" dirty="0" smtClean="0">
                <a:latin typeface="+mn-lt"/>
              </a:rPr>
              <a:t>Übung in der Gruppe</a:t>
            </a:r>
          </a:p>
          <a:p>
            <a:r>
              <a:rPr lang="de-DE" sz="1400" dirty="0" smtClean="0">
                <a:latin typeface="+mn-lt"/>
              </a:rPr>
              <a:t>Leuner 1998</a:t>
            </a:r>
            <a:endParaRPr lang="de-DE" sz="1400" dirty="0">
              <a:latin typeface="+mn-lt"/>
            </a:endParaRPr>
          </a:p>
        </p:txBody>
      </p:sp>
      <p:graphicFrame>
        <p:nvGraphicFramePr>
          <p:cNvPr id="12" name="Tabelle 11"/>
          <p:cNvGraphicFramePr>
            <a:graphicFrameLocks noGrp="1"/>
          </p:cNvGraphicFramePr>
          <p:nvPr/>
        </p:nvGraphicFramePr>
        <p:xfrm>
          <a:off x="348655" y="1728976"/>
          <a:ext cx="1343025" cy="1772034"/>
        </p:xfrm>
        <a:graphic>
          <a:graphicData uri="http://schemas.openxmlformats.org/drawingml/2006/table">
            <a:tbl>
              <a:tblPr/>
              <a:tblGrid>
                <a:gridCol w="1343025"/>
              </a:tblGrid>
              <a:tr h="292288">
                <a:tc>
                  <a:txBody>
                    <a:bodyPr/>
                    <a:lstStyle/>
                    <a:p>
                      <a:pPr algn="just">
                        <a:lnSpc>
                          <a:spcPct val="100000"/>
                        </a:lnSpc>
                        <a:spcAft>
                          <a:spcPts val="0"/>
                        </a:spcAft>
                      </a:pPr>
                      <a:r>
                        <a:rPr lang="de-DE" sz="1800" b="1" dirty="0">
                          <a:latin typeface="Calibri"/>
                          <a:ea typeface="MS Mincho"/>
                          <a:cs typeface="Courier New"/>
                        </a:rPr>
                        <a:t>Mutter</a:t>
                      </a:r>
                      <a:endParaRPr lang="de-DE" sz="12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2288">
                <a:tc>
                  <a:txBody>
                    <a:bodyPr/>
                    <a:lstStyle/>
                    <a:p>
                      <a:pPr algn="just">
                        <a:lnSpc>
                          <a:spcPct val="100000"/>
                        </a:lnSpc>
                        <a:spcAft>
                          <a:spcPts val="0"/>
                        </a:spcAft>
                      </a:pPr>
                      <a:r>
                        <a:rPr lang="de-DE" sz="1800" b="1" dirty="0">
                          <a:latin typeface="Calibri"/>
                          <a:ea typeface="MS Mincho"/>
                          <a:cs typeface="Courier New"/>
                        </a:rPr>
                        <a:t>Vater</a:t>
                      </a:r>
                      <a:endParaRPr lang="de-DE" sz="12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2288">
                <a:tc>
                  <a:txBody>
                    <a:bodyPr/>
                    <a:lstStyle/>
                    <a:p>
                      <a:pPr algn="just">
                        <a:lnSpc>
                          <a:spcPct val="100000"/>
                        </a:lnSpc>
                        <a:spcAft>
                          <a:spcPts val="0"/>
                        </a:spcAft>
                      </a:pPr>
                      <a:r>
                        <a:rPr lang="de-DE" sz="1800" b="1" dirty="0">
                          <a:latin typeface="Calibri"/>
                          <a:ea typeface="MS Mincho"/>
                          <a:cs typeface="Courier New"/>
                        </a:rPr>
                        <a:t>Tochter</a:t>
                      </a:r>
                      <a:endParaRPr lang="de-DE" sz="12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2288">
                <a:tc>
                  <a:txBody>
                    <a:bodyPr/>
                    <a:lstStyle/>
                    <a:p>
                      <a:pPr algn="just">
                        <a:lnSpc>
                          <a:spcPct val="100000"/>
                        </a:lnSpc>
                        <a:spcAft>
                          <a:spcPts val="0"/>
                        </a:spcAft>
                      </a:pPr>
                      <a:r>
                        <a:rPr lang="de-DE" sz="1800" b="1" dirty="0">
                          <a:latin typeface="Calibri"/>
                          <a:ea typeface="MS Mincho"/>
                          <a:cs typeface="Courier New"/>
                        </a:rPr>
                        <a:t>Freundin</a:t>
                      </a:r>
                      <a:endParaRPr lang="de-DE" sz="12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2288">
                <a:tc>
                  <a:txBody>
                    <a:bodyPr/>
                    <a:lstStyle/>
                    <a:p>
                      <a:pPr algn="just">
                        <a:lnSpc>
                          <a:spcPct val="100000"/>
                        </a:lnSpc>
                        <a:spcAft>
                          <a:spcPts val="0"/>
                        </a:spcAft>
                      </a:pPr>
                      <a:r>
                        <a:rPr lang="de-DE" sz="1800" b="1" dirty="0">
                          <a:latin typeface="Calibri"/>
                          <a:ea typeface="MS Mincho"/>
                          <a:cs typeface="Courier New"/>
                        </a:rPr>
                        <a:t>Chefin</a:t>
                      </a:r>
                      <a:endParaRPr lang="de-DE" sz="12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0594">
                <a:tc>
                  <a:txBody>
                    <a:bodyPr/>
                    <a:lstStyle/>
                    <a:p>
                      <a:pPr algn="just">
                        <a:lnSpc>
                          <a:spcPct val="100000"/>
                        </a:lnSpc>
                        <a:spcAft>
                          <a:spcPts val="0"/>
                        </a:spcAft>
                      </a:pPr>
                      <a:r>
                        <a:rPr lang="de-DE" sz="1800" b="1" dirty="0">
                          <a:latin typeface="Calibri"/>
                          <a:ea typeface="MS Mincho"/>
                          <a:cs typeface="Courier New"/>
                        </a:rPr>
                        <a:t>Frau</a:t>
                      </a:r>
                      <a:endParaRPr lang="de-DE" sz="12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4" name="Tabelle 13"/>
          <p:cNvGraphicFramePr>
            <a:graphicFrameLocks noGrp="1"/>
          </p:cNvGraphicFramePr>
          <p:nvPr/>
        </p:nvGraphicFramePr>
        <p:xfrm>
          <a:off x="5160035" y="1771179"/>
          <a:ext cx="2364293" cy="3530028"/>
        </p:xfrm>
        <a:graphic>
          <a:graphicData uri="http://schemas.openxmlformats.org/drawingml/2006/table">
            <a:tbl>
              <a:tblPr/>
              <a:tblGrid>
                <a:gridCol w="2364293"/>
              </a:tblGrid>
              <a:tr h="294169">
                <a:tc>
                  <a:txBody>
                    <a:bodyPr/>
                    <a:lstStyle/>
                    <a:p>
                      <a:pPr algn="just">
                        <a:lnSpc>
                          <a:spcPct val="100000"/>
                        </a:lnSpc>
                        <a:spcAft>
                          <a:spcPts val="0"/>
                        </a:spcAft>
                      </a:pPr>
                      <a:r>
                        <a:rPr lang="de-DE" sz="1800" b="1" dirty="0">
                          <a:latin typeface="Calibri"/>
                          <a:ea typeface="MS Mincho"/>
                          <a:cs typeface="Courier New"/>
                        </a:rPr>
                        <a:t>Adler</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94169">
                <a:tc>
                  <a:txBody>
                    <a:bodyPr/>
                    <a:lstStyle/>
                    <a:p>
                      <a:pPr algn="just">
                        <a:lnSpc>
                          <a:spcPct val="100000"/>
                        </a:lnSpc>
                        <a:spcAft>
                          <a:spcPts val="0"/>
                        </a:spcAft>
                      </a:pPr>
                      <a:r>
                        <a:rPr lang="de-DE" sz="1800" b="1" dirty="0">
                          <a:latin typeface="Calibri"/>
                          <a:ea typeface="MS Mincho"/>
                          <a:cs typeface="Courier New"/>
                        </a:rPr>
                        <a:t>Erde</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94169">
                <a:tc>
                  <a:txBody>
                    <a:bodyPr/>
                    <a:lstStyle/>
                    <a:p>
                      <a:pPr algn="just">
                        <a:lnSpc>
                          <a:spcPct val="100000"/>
                        </a:lnSpc>
                        <a:spcAft>
                          <a:spcPts val="0"/>
                        </a:spcAft>
                      </a:pPr>
                      <a:r>
                        <a:rPr lang="de-DE" sz="1800" b="1" dirty="0">
                          <a:latin typeface="Calibri"/>
                          <a:ea typeface="MS Mincho"/>
                          <a:cs typeface="Courier New"/>
                        </a:rPr>
                        <a:t>Fisch</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94169">
                <a:tc>
                  <a:txBody>
                    <a:bodyPr/>
                    <a:lstStyle/>
                    <a:p>
                      <a:pPr algn="just">
                        <a:lnSpc>
                          <a:spcPct val="100000"/>
                        </a:lnSpc>
                        <a:spcAft>
                          <a:spcPts val="0"/>
                        </a:spcAft>
                      </a:pPr>
                      <a:r>
                        <a:rPr lang="de-DE" sz="1800" b="1" dirty="0">
                          <a:latin typeface="Calibri"/>
                          <a:ea typeface="MS Mincho"/>
                          <a:cs typeface="Courier New"/>
                        </a:rPr>
                        <a:t>Prinzessin</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94169">
                <a:tc>
                  <a:txBody>
                    <a:bodyPr/>
                    <a:lstStyle/>
                    <a:p>
                      <a:pPr algn="just">
                        <a:lnSpc>
                          <a:spcPct val="100000"/>
                        </a:lnSpc>
                        <a:spcAft>
                          <a:spcPts val="0"/>
                        </a:spcAft>
                      </a:pPr>
                      <a:r>
                        <a:rPr lang="de-DE" sz="1800" b="1" dirty="0">
                          <a:latin typeface="Calibri"/>
                          <a:ea typeface="MS Mincho"/>
                          <a:cs typeface="Courier New"/>
                        </a:rPr>
                        <a:t>Sirene</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94169">
                <a:tc>
                  <a:txBody>
                    <a:bodyPr/>
                    <a:lstStyle/>
                    <a:p>
                      <a:pPr algn="just">
                        <a:lnSpc>
                          <a:spcPct val="100000"/>
                        </a:lnSpc>
                        <a:spcAft>
                          <a:spcPts val="0"/>
                        </a:spcAft>
                      </a:pPr>
                      <a:r>
                        <a:rPr lang="de-DE" sz="1800" b="1" dirty="0">
                          <a:latin typeface="Calibri"/>
                          <a:ea typeface="MS Mincho"/>
                          <a:cs typeface="Courier New"/>
                        </a:rPr>
                        <a:t>Wasser</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94169">
                <a:tc>
                  <a:txBody>
                    <a:bodyPr/>
                    <a:lstStyle/>
                    <a:p>
                      <a:pPr algn="just">
                        <a:lnSpc>
                          <a:spcPct val="100000"/>
                        </a:lnSpc>
                        <a:spcAft>
                          <a:spcPts val="0"/>
                        </a:spcAft>
                      </a:pPr>
                      <a:endParaRPr lang="de-DE" sz="1800" dirty="0">
                        <a:latin typeface="Calibri"/>
                        <a:ea typeface="SimSun"/>
                        <a:cs typeface="Times New Roman"/>
                      </a:endParaRPr>
                    </a:p>
                  </a:txBody>
                  <a:tcPr marL="58057" marR="580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4169">
                <a:tc>
                  <a:txBody>
                    <a:bodyPr/>
                    <a:lstStyle/>
                    <a:p>
                      <a:pPr algn="just">
                        <a:lnSpc>
                          <a:spcPct val="100000"/>
                        </a:lnSpc>
                        <a:spcAft>
                          <a:spcPts val="0"/>
                        </a:spcAft>
                      </a:pPr>
                      <a:r>
                        <a:rPr lang="de-DE" sz="1800" b="1" dirty="0" smtClean="0">
                          <a:latin typeface="+mn-lt"/>
                          <a:ea typeface="MS Mincho"/>
                          <a:cs typeface="Courier New"/>
                        </a:rPr>
                        <a:t>Indianer</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94169">
                <a:tc>
                  <a:txBody>
                    <a:bodyPr/>
                    <a:lstStyle/>
                    <a:p>
                      <a:pPr algn="just">
                        <a:lnSpc>
                          <a:spcPct val="100000"/>
                        </a:lnSpc>
                        <a:spcAft>
                          <a:spcPts val="0"/>
                        </a:spcAft>
                      </a:pPr>
                      <a:r>
                        <a:rPr lang="de-DE" sz="1800" b="1" dirty="0" smtClean="0">
                          <a:latin typeface="+mn-lt"/>
                          <a:ea typeface="MS Mincho"/>
                          <a:cs typeface="Courier New"/>
                        </a:rPr>
                        <a:t>Häuptlingssohn</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94169">
                <a:tc>
                  <a:txBody>
                    <a:bodyPr/>
                    <a:lstStyle/>
                    <a:p>
                      <a:pPr algn="just">
                        <a:lnSpc>
                          <a:spcPct val="100000"/>
                        </a:lnSpc>
                        <a:spcAft>
                          <a:spcPts val="0"/>
                        </a:spcAft>
                      </a:pPr>
                      <a:r>
                        <a:rPr lang="de-DE" sz="1800" b="1" dirty="0" smtClean="0">
                          <a:latin typeface="+mn-lt"/>
                          <a:ea typeface="MS Mincho"/>
                          <a:cs typeface="Courier New"/>
                        </a:rPr>
                        <a:t>Medizinmann</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94169">
                <a:tc>
                  <a:txBody>
                    <a:bodyPr/>
                    <a:lstStyle/>
                    <a:p>
                      <a:pPr algn="just">
                        <a:lnSpc>
                          <a:spcPct val="100000"/>
                        </a:lnSpc>
                        <a:spcAft>
                          <a:spcPts val="0"/>
                        </a:spcAft>
                      </a:pPr>
                      <a:r>
                        <a:rPr lang="de-DE" sz="1800" b="1" dirty="0" smtClean="0">
                          <a:latin typeface="+mn-lt"/>
                          <a:ea typeface="MS Mincho"/>
                          <a:cs typeface="Courier New"/>
                        </a:rPr>
                        <a:t>Hund</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94169">
                <a:tc>
                  <a:txBody>
                    <a:bodyPr/>
                    <a:lstStyle/>
                    <a:p>
                      <a:pPr algn="just">
                        <a:lnSpc>
                          <a:spcPct val="100000"/>
                        </a:lnSpc>
                        <a:spcAft>
                          <a:spcPts val="0"/>
                        </a:spcAft>
                      </a:pPr>
                      <a:r>
                        <a:rPr lang="de-DE" sz="1800" b="1" dirty="0" smtClean="0">
                          <a:latin typeface="+mn-lt"/>
                          <a:ea typeface="MS Mincho"/>
                          <a:cs typeface="Courier New"/>
                        </a:rPr>
                        <a:t>Eule</a:t>
                      </a:r>
                      <a:endParaRPr lang="de-DE" sz="1800" dirty="0">
                        <a:latin typeface="Calibri"/>
                        <a:ea typeface="SimSun"/>
                        <a:cs typeface="Times New Roman"/>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13" name="Rectangle 1"/>
          <p:cNvSpPr>
            <a:spLocks noChangeArrowheads="1"/>
          </p:cNvSpPr>
          <p:nvPr/>
        </p:nvSpPr>
        <p:spPr bwMode="auto">
          <a:xfrm>
            <a:off x="-36512" y="6093296"/>
            <a:ext cx="918051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ea typeface="SimSun" pitchFamily="2" charset="-122"/>
                <a:cs typeface="Arial" pitchFamily="34" charset="0"/>
              </a:rPr>
              <a:t>Pokorny D, Stigler M (2002)  A cluster procedure for small frequencies: crisp data, fuzzy distances, crisp clusters. </a:t>
            </a:r>
            <a:r>
              <a:rPr kumimoji="0" lang="de-CH" sz="1100" b="0" i="0" u="none" strike="noStrike" cap="none" normalizeH="0" baseline="0" dirty="0" err="1" smtClean="0">
                <a:ln>
                  <a:noFill/>
                </a:ln>
                <a:solidFill>
                  <a:schemeClr val="tx1"/>
                </a:solidFill>
                <a:effectLst/>
                <a:latin typeface="+mn-lt"/>
                <a:ea typeface="SimSun" pitchFamily="2" charset="-122"/>
                <a:cs typeface="Arial" pitchFamily="34" charset="0"/>
              </a:rPr>
              <a:t>Neural</a:t>
            </a:r>
            <a:r>
              <a:rPr kumimoji="0" lang="de-CH" sz="1100" b="0" i="0" u="none" strike="noStrike" cap="none" normalizeH="0" baseline="0" dirty="0" smtClean="0">
                <a:ln>
                  <a:noFill/>
                </a:ln>
                <a:solidFill>
                  <a:schemeClr val="tx1"/>
                </a:solidFill>
                <a:effectLst/>
                <a:latin typeface="+mn-lt"/>
                <a:ea typeface="SimSun" pitchFamily="2" charset="-122"/>
                <a:cs typeface="Arial" pitchFamily="34" charset="0"/>
              </a:rPr>
              <a:t> Network World 5:483-497.</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mn-lt"/>
                <a:ea typeface="SimSun" pitchFamily="2" charset="-122"/>
                <a:cs typeface="Arial" pitchFamily="34" charset="0"/>
              </a:rPr>
              <a:t>Pokorny D, Stigler M (2006) </a:t>
            </a:r>
            <a:r>
              <a:rPr kumimoji="0" lang="de-DE" sz="1100" b="0" i="0" u="none" strike="noStrike" cap="none" normalizeH="0" dirty="0" smtClean="0">
                <a:ln>
                  <a:noFill/>
                </a:ln>
                <a:solidFill>
                  <a:schemeClr val="tx1"/>
                </a:solidFill>
                <a:effectLst/>
                <a:latin typeface="+mn-lt"/>
                <a:ea typeface="SimSun" pitchFamily="2" charset="-122"/>
                <a:cs typeface="Arial" pitchFamily="34" charset="0"/>
              </a:rPr>
              <a:t> </a:t>
            </a:r>
            <a:r>
              <a:rPr kumimoji="0" lang="de-DE" sz="1100" b="0" i="0" u="none" strike="noStrike" cap="none" normalizeH="0" baseline="0" dirty="0" smtClean="0">
                <a:ln>
                  <a:noFill/>
                </a:ln>
                <a:solidFill>
                  <a:schemeClr val="tx1"/>
                </a:solidFill>
                <a:effectLst/>
                <a:latin typeface="+mn-lt"/>
                <a:ea typeface="SimSun" pitchFamily="2" charset="-122"/>
                <a:cs typeface="Arial" pitchFamily="34" charset="0"/>
              </a:rPr>
              <a:t>Beziehungsschemata in der realen und der imaginierten Welt: </a:t>
            </a:r>
            <a:r>
              <a:rPr kumimoji="0" lang="de-DE" sz="1100" b="0" i="0" u="none" strike="noStrike" cap="none" normalizeH="0" dirty="0" smtClean="0">
                <a:ln>
                  <a:noFill/>
                </a:ln>
                <a:solidFill>
                  <a:schemeClr val="tx1"/>
                </a:solidFill>
                <a:effectLst/>
                <a:latin typeface="+mn-lt"/>
                <a:ea typeface="SimSun" pitchFamily="2" charset="-122"/>
                <a:cs typeface="Arial" pitchFamily="34" charset="0"/>
              </a:rPr>
              <a:t> </a:t>
            </a:r>
            <a:r>
              <a:rPr kumimoji="0" lang="de-DE" sz="1100" b="0" i="0" u="none" strike="noStrike" cap="none" normalizeH="0" baseline="0" dirty="0" smtClean="0">
                <a:ln>
                  <a:noFill/>
                </a:ln>
                <a:solidFill>
                  <a:schemeClr val="tx1"/>
                </a:solidFill>
                <a:effectLst/>
                <a:latin typeface="+mn-lt"/>
                <a:ea typeface="SimSun" pitchFamily="2" charset="-122"/>
                <a:cs typeface="Arial" pitchFamily="34" charset="0"/>
              </a:rPr>
              <a:t>Mit der Clusteranalyse der Verschiebung </a:t>
            </a:r>
            <a:r>
              <a:rPr kumimoji="0" lang="de-DE" sz="1100" b="0" i="0" u="none" strike="noStrike" cap="none" normalizeH="0" dirty="0" smtClean="0">
                <a:ln>
                  <a:noFill/>
                </a:ln>
                <a:solidFill>
                  <a:schemeClr val="tx1"/>
                </a:solidFill>
                <a:effectLst/>
                <a:latin typeface="+mn-lt"/>
                <a:ea typeface="SimSun" pitchFamily="2" charset="-122"/>
                <a:cs typeface="Arial" pitchFamily="34" charset="0"/>
              </a:rPr>
              <a:t> </a:t>
            </a:r>
            <a:r>
              <a:rPr kumimoji="0" lang="de-DE" sz="1100" b="0" i="0" u="none" strike="noStrike" cap="none" normalizeH="0" baseline="0" dirty="0" smtClean="0">
                <a:ln>
                  <a:noFill/>
                </a:ln>
                <a:solidFill>
                  <a:schemeClr val="tx1"/>
                </a:solidFill>
                <a:effectLst/>
                <a:latin typeface="+mn-lt"/>
                <a:ea typeface="SimSun" pitchFamily="2" charset="-122"/>
                <a:cs typeface="Arial" pitchFamily="34" charset="0"/>
              </a:rPr>
              <a:t>auf der Spur.</a:t>
            </a:r>
            <a:r>
              <a:rPr kumimoji="0" lang="de-DE" sz="1100" b="0" i="0" u="none" strike="noStrike" cap="none" normalizeH="0" dirty="0" smtClean="0">
                <a:ln>
                  <a:noFill/>
                </a:ln>
                <a:solidFill>
                  <a:schemeClr val="tx1"/>
                </a:solidFill>
                <a:effectLst/>
                <a:latin typeface="+mn-lt"/>
                <a:ea typeface="SimSun" pitchFamily="2" charset="-122"/>
                <a:cs typeface="Arial" pitchFamily="34" charset="0"/>
              </a:rPr>
              <a:t> </a:t>
            </a:r>
            <a:br>
              <a:rPr kumimoji="0" lang="de-DE" sz="1100" b="0" i="0" u="none" strike="noStrike" cap="none" normalizeH="0" dirty="0" smtClean="0">
                <a:ln>
                  <a:noFill/>
                </a:ln>
                <a:solidFill>
                  <a:schemeClr val="tx1"/>
                </a:solidFill>
                <a:effectLst/>
                <a:latin typeface="+mn-lt"/>
                <a:ea typeface="SimSun" pitchFamily="2" charset="-122"/>
                <a:cs typeface="Arial" pitchFamily="34" charset="0"/>
              </a:rPr>
            </a:br>
            <a:r>
              <a:rPr kumimoji="0" lang="de-DE" sz="1100" b="0" i="0" u="none" strike="noStrike" cap="none" normalizeH="0" baseline="0" dirty="0" smtClean="0">
                <a:ln>
                  <a:noFill/>
                </a:ln>
                <a:solidFill>
                  <a:schemeClr val="tx1"/>
                </a:solidFill>
                <a:effectLst/>
                <a:latin typeface="+mn-lt"/>
                <a:ea typeface="SimSun" pitchFamily="2" charset="-122"/>
                <a:cs typeface="Arial" pitchFamily="34" charset="0"/>
              </a:rPr>
              <a:t>In: Kottje-Birnbacher L et al. (Hrsg.) </a:t>
            </a:r>
            <a:r>
              <a:rPr kumimoji="0" lang="de-DE" sz="1100" b="0" i="0" u="none" strike="noStrike" cap="none" normalizeH="0" dirty="0" smtClean="0">
                <a:ln>
                  <a:noFill/>
                </a:ln>
                <a:solidFill>
                  <a:schemeClr val="tx1"/>
                </a:solidFill>
                <a:effectLst/>
                <a:latin typeface="+mn-lt"/>
                <a:ea typeface="SimSun" pitchFamily="2" charset="-122"/>
                <a:cs typeface="Arial" pitchFamily="34" charset="0"/>
              </a:rPr>
              <a:t> </a:t>
            </a:r>
            <a:r>
              <a:rPr kumimoji="0" lang="de-DE" sz="1100" b="0" i="0" u="none" strike="noStrike" cap="none" normalizeH="0" baseline="0" dirty="0" smtClean="0">
                <a:ln>
                  <a:noFill/>
                </a:ln>
                <a:solidFill>
                  <a:schemeClr val="tx1"/>
                </a:solidFill>
                <a:effectLst/>
                <a:latin typeface="+mn-lt"/>
                <a:ea typeface="SimSun" pitchFamily="2" charset="-122"/>
                <a:cs typeface="Arial" pitchFamily="34" charset="0"/>
              </a:rPr>
              <a:t>Mit Imaginationen therapieren. </a:t>
            </a:r>
            <a:r>
              <a:rPr kumimoji="0" lang="en-US" sz="1100" b="0" i="0" u="none" strike="noStrike" cap="none" normalizeH="0" baseline="0" dirty="0" smtClean="0">
                <a:ln>
                  <a:noFill/>
                </a:ln>
                <a:solidFill>
                  <a:schemeClr val="tx1"/>
                </a:solidFill>
                <a:effectLst/>
                <a:latin typeface="+mn-lt"/>
                <a:ea typeface="SimSun" pitchFamily="2" charset="-122"/>
                <a:cs typeface="Arial" pitchFamily="34" charset="0"/>
              </a:rPr>
              <a:t>Pabst, </a:t>
            </a:r>
            <a:r>
              <a:rPr kumimoji="0" lang="en-US" sz="1100" b="0" i="0" u="none" strike="noStrike" cap="none" normalizeH="0" baseline="0" dirty="0" err="1" smtClean="0">
                <a:ln>
                  <a:noFill/>
                </a:ln>
                <a:solidFill>
                  <a:schemeClr val="tx1"/>
                </a:solidFill>
                <a:effectLst/>
                <a:latin typeface="+mn-lt"/>
                <a:ea typeface="SimSun" pitchFamily="2" charset="-122"/>
                <a:cs typeface="Arial" pitchFamily="34" charset="0"/>
              </a:rPr>
              <a:t>Lengerich</a:t>
            </a:r>
            <a:r>
              <a:rPr kumimoji="0" lang="en-US" sz="1100" b="0" i="0" u="none" strike="noStrike" cap="none" normalizeH="0" baseline="0" dirty="0" smtClean="0">
                <a:ln>
                  <a:noFill/>
                </a:ln>
                <a:solidFill>
                  <a:schemeClr val="tx1"/>
                </a:solidFill>
                <a:effectLst/>
                <a:latin typeface="+mn-lt"/>
                <a:ea typeface="SimSun" pitchFamily="2" charset="-122"/>
                <a:cs typeface="Arial" pitchFamily="34" charset="0"/>
              </a:rPr>
              <a:t>: 108-123</a:t>
            </a:r>
            <a:r>
              <a:rPr lang="de-DE" sz="1100" dirty="0" smtClean="0">
                <a:latin typeface="+mn-lt"/>
                <a:cs typeface="Arial" pitchFamily="34" charset="0"/>
              </a:rPr>
              <a:t>.</a:t>
            </a:r>
            <a:endParaRPr kumimoji="0" lang="de-DE" sz="11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sz="1100" dirty="0" smtClean="0">
                <a:latin typeface="+mn-lt"/>
                <a:cs typeface="Arial" pitchFamily="34" charset="0"/>
              </a:rPr>
              <a:t>Pokorny D (2010) Internalisierte Beziehungsmuster. Habilitationsschrift. Medizinische Fakultät, Universität Ulm.</a:t>
            </a:r>
            <a:endParaRPr kumimoji="0" lang="de-DE" sz="1100" b="0" i="0" u="none" strike="noStrike" cap="none" normalizeH="0" baseline="0" dirty="0" smtClean="0">
              <a:ln>
                <a:noFill/>
              </a:ln>
              <a:solidFill>
                <a:schemeClr val="tx1"/>
              </a:solidFill>
              <a:effectLst/>
              <a:latin typeface="+mn-lt"/>
              <a:cs typeface="Arial" pitchFamily="34" charset="0"/>
            </a:endParaRPr>
          </a:p>
        </p:txBody>
      </p:sp>
      <p:sp>
        <p:nvSpPr>
          <p:cNvPr id="15" name="Foliennummernplatzhalter 14"/>
          <p:cNvSpPr>
            <a:spLocks noGrp="1"/>
          </p:cNvSpPr>
          <p:nvPr>
            <p:ph type="sldNum" sz="quarter" idx="12"/>
          </p:nvPr>
        </p:nvSpPr>
        <p:spPr>
          <a:xfrm>
            <a:off x="8738120" y="6520259"/>
            <a:ext cx="370384" cy="365125"/>
          </a:xfrm>
        </p:spPr>
        <p:txBody>
          <a:bodyPr/>
          <a:lstStyle/>
          <a:p>
            <a:pPr>
              <a:defRPr/>
            </a:pPr>
            <a:fld id="{CDAAFF2F-5423-4007-94CE-7778D7A7B1BA}" type="slidenum">
              <a:rPr lang="de-DE" smtClean="0"/>
              <a:pPr>
                <a:defRPr/>
              </a:pPr>
              <a:t>20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 y="0"/>
            <a:ext cx="2627784" cy="3429000"/>
          </a:xfrm>
        </p:spPr>
        <p:txBody>
          <a:bodyPr/>
          <a:lstStyle/>
          <a:p>
            <a:pPr eaLnBrk="1" hangingPunct="1"/>
            <a:r>
              <a:rPr lang="fr-FR" sz="2400" b="1" dirty="0" smtClean="0"/>
              <a:t>CCRT</a:t>
            </a:r>
            <a:br>
              <a:rPr lang="fr-FR" sz="2400" b="1" dirty="0" smtClean="0"/>
            </a:br>
            <a:r>
              <a:rPr lang="fr-FR" sz="2400" b="1" dirty="0" smtClean="0"/>
              <a:t/>
            </a:r>
            <a:br>
              <a:rPr lang="fr-FR" sz="2400" b="1" dirty="0" smtClean="0"/>
            </a:br>
            <a:r>
              <a:rPr lang="fr-FR" sz="2400" b="1" dirty="0" err="1" smtClean="0"/>
              <a:t>Core</a:t>
            </a:r>
            <a:r>
              <a:rPr lang="fr-FR" sz="2400" b="1" dirty="0" smtClean="0"/>
              <a:t/>
            </a:r>
            <a:br>
              <a:rPr lang="fr-FR" sz="2400" b="1" dirty="0" smtClean="0"/>
            </a:br>
            <a:r>
              <a:rPr lang="fr-FR" sz="2400" b="1" dirty="0" err="1" smtClean="0"/>
              <a:t>Conflictual</a:t>
            </a:r>
            <a:r>
              <a:rPr lang="fr-FR" sz="2400" b="1" dirty="0" smtClean="0"/>
              <a:t/>
            </a:r>
            <a:br>
              <a:rPr lang="fr-FR" sz="2400" b="1" dirty="0" smtClean="0"/>
            </a:br>
            <a:r>
              <a:rPr lang="fr-FR" sz="2400" b="1" dirty="0" smtClean="0"/>
              <a:t>Relationship</a:t>
            </a:r>
            <a:br>
              <a:rPr lang="fr-FR" sz="2400" b="1" dirty="0" smtClean="0"/>
            </a:br>
            <a:r>
              <a:rPr lang="fr-FR" sz="2400" b="1" dirty="0" err="1" smtClean="0"/>
              <a:t>Theme</a:t>
            </a:r>
            <a:r>
              <a:rPr lang="fr-FR" sz="2400" b="1" dirty="0" smtClean="0"/>
              <a:t/>
            </a:r>
            <a:br>
              <a:rPr lang="fr-FR" sz="2400" b="1" dirty="0" smtClean="0"/>
            </a:br>
            <a:r>
              <a:rPr lang="fr-FR" sz="2400" b="1" dirty="0" smtClean="0"/>
              <a:t/>
            </a:r>
            <a:br>
              <a:rPr lang="fr-FR" sz="2400" b="1" dirty="0" smtClean="0"/>
            </a:br>
            <a:r>
              <a:rPr lang="fr-FR" sz="2400" b="1" dirty="0" smtClean="0"/>
              <a:t>Cluster-Kategorien</a:t>
            </a:r>
            <a:br>
              <a:rPr lang="fr-FR" sz="2400" b="1" dirty="0" smtClean="0"/>
            </a:br>
            <a:endParaRPr lang="fr-FR" sz="2400" b="1" dirty="0" smtClean="0"/>
          </a:p>
        </p:txBody>
      </p:sp>
      <p:sp>
        <p:nvSpPr>
          <p:cNvPr id="4" name="Rechteck 3"/>
          <p:cNvSpPr/>
          <p:nvPr/>
        </p:nvSpPr>
        <p:spPr>
          <a:xfrm>
            <a:off x="894656" y="5713511"/>
            <a:ext cx="1064715" cy="307777"/>
          </a:xfrm>
          <a:prstGeom prst="rect">
            <a:avLst/>
          </a:prstGeom>
        </p:spPr>
        <p:txBody>
          <a:bodyPr wrap="none">
            <a:spAutoFit/>
          </a:bodyPr>
          <a:lstStyle/>
          <a:p>
            <a:pPr lvl="0"/>
            <a:r>
              <a:rPr lang="de-DE" sz="1400" dirty="0" smtClean="0">
                <a:solidFill>
                  <a:prstClr val="black"/>
                </a:solidFill>
                <a:latin typeface="Calibri"/>
              </a:rPr>
              <a:t>1990 / 1998</a:t>
            </a:r>
          </a:p>
        </p:txBody>
      </p:sp>
      <p:graphicFrame>
        <p:nvGraphicFramePr>
          <p:cNvPr id="6" name="Tabelle 5"/>
          <p:cNvGraphicFramePr>
            <a:graphicFrameLocks noGrp="1"/>
          </p:cNvGraphicFramePr>
          <p:nvPr/>
        </p:nvGraphicFramePr>
        <p:xfrm>
          <a:off x="2771800" y="44624"/>
          <a:ext cx="6267905" cy="6816177"/>
        </p:xfrm>
        <a:graphic>
          <a:graphicData uri="http://schemas.openxmlformats.org/drawingml/2006/table">
            <a:tbl>
              <a:tblPr/>
              <a:tblGrid>
                <a:gridCol w="412206"/>
                <a:gridCol w="4663127"/>
                <a:gridCol w="596286"/>
                <a:gridCol w="596286"/>
              </a:tblGrid>
              <a:tr h="251437">
                <a:tc>
                  <a:txBody>
                    <a:bodyPr/>
                    <a:lstStyle/>
                    <a:p>
                      <a:pPr algn="ctr">
                        <a:lnSpc>
                          <a:spcPct val="115000"/>
                        </a:lnSpc>
                        <a:spcAft>
                          <a:spcPts val="0"/>
                        </a:spcAft>
                      </a:pPr>
                      <a:r>
                        <a:rPr lang="de-DE" sz="1400" b="1">
                          <a:solidFill>
                            <a:srgbClr val="000000"/>
                          </a:solidFill>
                          <a:latin typeface="Calibri"/>
                          <a:ea typeface="Calibri"/>
                          <a:cs typeface="Times New Roman"/>
                        </a:rPr>
                        <a:t>W</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400" b="1">
                          <a:solidFill>
                            <a:srgbClr val="000000"/>
                          </a:solidFill>
                          <a:latin typeface="Calibri"/>
                          <a:ea typeface="Calibri"/>
                          <a:cs typeface="Times New Roman"/>
                        </a:rPr>
                        <a:t>WÜNSCHE: „Ich will ...“</a:t>
                      </a:r>
                      <a:r>
                        <a:rPr lang="de-DE" sz="1400">
                          <a:solidFill>
                            <a:srgbClr val="000000"/>
                          </a:solidFill>
                          <a:latin typeface="Calibri"/>
                          <a:ea typeface="Calibri"/>
                          <a:cs typeface="Times New Roman"/>
                        </a:rPr>
                        <a:t> </a:t>
                      </a:r>
                      <a:endParaRPr lang="de-DE" sz="1400">
                        <a:latin typeface="Calibri"/>
                        <a:ea typeface="Calibri"/>
                        <a:cs typeface="Times New Roman"/>
                      </a:endParaRPr>
                    </a:p>
                  </a:txBody>
                  <a:tcPr marL="28346" marR="28346" marT="7087"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e-DE" sz="1400" b="1">
                          <a:solidFill>
                            <a:srgbClr val="000000"/>
                          </a:solidFill>
                          <a:latin typeface="Calibri"/>
                          <a:ea typeface="Calibri"/>
                          <a:cs typeface="Times New Roman"/>
                        </a:rPr>
                        <a:t>Mutter</a:t>
                      </a:r>
                      <a:endParaRPr lang="de-DE" sz="1400">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de-DE" sz="1400" b="1">
                          <a:solidFill>
                            <a:srgbClr val="000000"/>
                          </a:solidFill>
                          <a:latin typeface="Calibri"/>
                          <a:ea typeface="Calibri"/>
                          <a:cs typeface="Times New Roman"/>
                        </a:rPr>
                        <a:t>Vater</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W 1</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mich behaupten und unabhängig sein </a:t>
                      </a:r>
                      <a:endParaRPr lang="de-DE" sz="1400">
                        <a:latin typeface="Calibri"/>
                        <a:ea typeface="Calibri"/>
                        <a:cs typeface="Times New Roman"/>
                      </a:endParaRPr>
                    </a:p>
                  </a:txBody>
                  <a:tcPr marL="28346" marR="28346" marT="7087"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W 2</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mich anderen widersetzen, andere verletzen/kontrollieren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0000FF"/>
                          </a:solidFill>
                          <a:latin typeface="Calibri"/>
                          <a:ea typeface="Calibri"/>
                          <a:cs typeface="Times New Roman"/>
                        </a:rPr>
                        <a:t>2</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W 3</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kontrolliert/verletzt werden, keine Verantwortung haben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0000FF"/>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7F00"/>
                          </a:solidFill>
                          <a:latin typeface="Calibri"/>
                          <a:ea typeface="Calibri"/>
                          <a:cs typeface="Times New Roman"/>
                        </a:rPr>
                        <a:t>W 4</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7F00"/>
                          </a:solidFill>
                          <a:latin typeface="Calibri"/>
                          <a:ea typeface="Calibri"/>
                          <a:cs typeface="Times New Roman"/>
                        </a:rPr>
                        <a:t>Abstand haben, Auseinandersetzungen vermeiden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7F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007F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W 5</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(anderen) nahe sein, annehmen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3</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2</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W 6</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geliebt und verstanden werden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W 7</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mich gut und wohl fühlen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W 8</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(Erfolg, Leistung) erreichen, anderen helfen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3</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00"/>
                          </a:solidFill>
                          <a:latin typeface="Calibri"/>
                          <a:ea typeface="Calibri"/>
                          <a:cs typeface="Times New Roman"/>
                        </a:rPr>
                        <a:t>RO</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400" b="1">
                          <a:solidFill>
                            <a:srgbClr val="000000"/>
                          </a:solidFill>
                          <a:latin typeface="Calibri"/>
                          <a:ea typeface="Calibri"/>
                          <a:cs typeface="Times New Roman"/>
                        </a:rPr>
                        <a:t>REAKTIONEN DER ANDEREN: „Die anderen (sind) ...“ </a:t>
                      </a:r>
                      <a:endParaRPr lang="de-DE" sz="1400">
                        <a:latin typeface="Calibri"/>
                        <a:ea typeface="Calibri"/>
                        <a:cs typeface="Times New Roman"/>
                      </a:endParaRPr>
                    </a:p>
                  </a:txBody>
                  <a:tcPr marL="28346" marR="28346" marT="7087"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endParaRPr lang="de-DE" sz="1400">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RO 1</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stark </a:t>
                      </a:r>
                      <a:endParaRPr lang="de-DE" sz="1400">
                        <a:latin typeface="Calibri"/>
                        <a:ea typeface="Calibri"/>
                        <a:cs typeface="Times New Roman"/>
                      </a:endParaRPr>
                    </a:p>
                  </a:txBody>
                  <a:tcPr marL="28346" marR="28346" marT="7087"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2</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RO 2</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kontrollieren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0000FF"/>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RO 3</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bestürzt, aufgeregt, ärgerlich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2</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0000FF"/>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RO 4</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schlecht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0000FF"/>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RO 5</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weisen zurück, sind gegen mich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5</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RO 6</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hilfreich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RO 7</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mögen mich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RO 8</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verstehen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3</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r>
              <a:tr h="251437">
                <a:tc>
                  <a:txBody>
                    <a:bodyPr/>
                    <a:lstStyle/>
                    <a:p>
                      <a:pPr algn="ctr">
                        <a:lnSpc>
                          <a:spcPct val="115000"/>
                        </a:lnSpc>
                        <a:spcAft>
                          <a:spcPts val="0"/>
                        </a:spcAft>
                      </a:pPr>
                      <a:r>
                        <a:rPr lang="de-DE" sz="1400" b="1">
                          <a:solidFill>
                            <a:srgbClr val="000000"/>
                          </a:solidFill>
                          <a:latin typeface="Calibri"/>
                          <a:ea typeface="Calibri"/>
                          <a:cs typeface="Times New Roman"/>
                        </a:rPr>
                        <a:t>RS</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400" b="1">
                          <a:solidFill>
                            <a:srgbClr val="000000"/>
                          </a:solidFill>
                          <a:latin typeface="Calibri"/>
                          <a:ea typeface="Calibri"/>
                          <a:cs typeface="Times New Roman"/>
                        </a:rPr>
                        <a:t>REAKTIONEN DES SELBSTS: „Ich bin/fühle mich ...“ </a:t>
                      </a:r>
                      <a:endParaRPr lang="de-DE" sz="1400">
                        <a:latin typeface="Calibri"/>
                        <a:ea typeface="Calibri"/>
                        <a:cs typeface="Times New Roman"/>
                      </a:endParaRPr>
                    </a:p>
                  </a:txBody>
                  <a:tcPr marL="28346" marR="28346" marT="7087"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endParaRPr lang="de-DE" sz="1400">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RS 1</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hilfreich </a:t>
                      </a:r>
                      <a:endParaRPr lang="de-DE" sz="1400">
                        <a:latin typeface="Calibri"/>
                        <a:ea typeface="Calibri"/>
                        <a:cs typeface="Times New Roman"/>
                      </a:endParaRPr>
                    </a:p>
                  </a:txBody>
                  <a:tcPr marL="28346" marR="28346" marT="7087"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RS 2</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unempfänglich und unaufgeschlossen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0000FF"/>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RS 3</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respektiert und akzeptiert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2</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3</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RS 4</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widersetze mich und verletze andere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0000FF"/>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FF0000"/>
                          </a:solidFill>
                          <a:latin typeface="Calibri"/>
                          <a:ea typeface="Calibri"/>
                          <a:cs typeface="Times New Roman"/>
                        </a:rPr>
                        <a:t>RS 5</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FF0000"/>
                          </a:solidFill>
                          <a:latin typeface="Calibri"/>
                          <a:ea typeface="Calibri"/>
                          <a:cs typeface="Times New Roman"/>
                        </a:rPr>
                        <a:t>Selbstkontrolle und Selbstvertrauen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FF0000"/>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FF0000"/>
                          </a:solidFill>
                          <a:latin typeface="Calibri"/>
                          <a:ea typeface="Calibri"/>
                          <a:cs typeface="Times New Roman"/>
                        </a:rPr>
                        <a:t>3</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RS 6</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hilflos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3</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RS 7</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enttäuscht und deprimiert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2</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a:solidFill>
                            <a:srgbClr val="0000FF"/>
                          </a:solidFill>
                          <a:latin typeface="Calibri"/>
                          <a:ea typeface="Calibri"/>
                          <a:cs typeface="Times New Roman"/>
                        </a:rPr>
                        <a:t>-</a:t>
                      </a:r>
                      <a:endParaRPr lang="de-DE" sz="140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37">
                <a:tc>
                  <a:txBody>
                    <a:bodyPr/>
                    <a:lstStyle/>
                    <a:p>
                      <a:pPr algn="ctr">
                        <a:lnSpc>
                          <a:spcPct val="115000"/>
                        </a:lnSpc>
                        <a:spcAft>
                          <a:spcPts val="0"/>
                        </a:spcAft>
                      </a:pPr>
                      <a:r>
                        <a:rPr lang="de-DE" sz="1400" b="1">
                          <a:solidFill>
                            <a:srgbClr val="0000FF"/>
                          </a:solidFill>
                          <a:latin typeface="Calibri"/>
                          <a:ea typeface="Calibri"/>
                          <a:cs typeface="Times New Roman"/>
                        </a:rPr>
                        <a:t>RS 8</a:t>
                      </a:r>
                      <a:endParaRPr lang="de-DE" sz="1400">
                        <a:latin typeface="Calibri"/>
                        <a:ea typeface="Calibri"/>
                        <a:cs typeface="Times New Roman"/>
                      </a:endParaRPr>
                    </a:p>
                  </a:txBody>
                  <a:tcPr marL="28346" marR="28346" marT="7087"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solidFill>
                            <a:srgbClr val="0000FF"/>
                          </a:solidFill>
                          <a:latin typeface="Calibri"/>
                          <a:ea typeface="Calibri"/>
                          <a:cs typeface="Times New Roman"/>
                        </a:rPr>
                        <a:t>ängstlich und beschämt </a:t>
                      </a:r>
                      <a:endParaRPr lang="de-DE" sz="1400">
                        <a:latin typeface="Calibri"/>
                        <a:ea typeface="Calibri"/>
                        <a:cs typeface="Times New Roman"/>
                      </a:endParaRPr>
                    </a:p>
                  </a:txBody>
                  <a:tcPr marL="28346" marR="28346" marT="7087"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b="1">
                          <a:solidFill>
                            <a:srgbClr val="0000FF"/>
                          </a:solidFill>
                          <a:latin typeface="Calibri"/>
                          <a:ea typeface="Calibri"/>
                          <a:cs typeface="Times New Roman"/>
                        </a:rPr>
                        <a:t>1</a:t>
                      </a:r>
                      <a:endParaRPr lang="de-DE" sz="1400">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a:solidFill>
                            <a:srgbClr val="0000FF"/>
                          </a:solidFill>
                          <a:latin typeface="Calibri"/>
                          <a:ea typeface="Calibri"/>
                          <a:cs typeface="Times New Roman"/>
                        </a:rPr>
                        <a:t>-</a:t>
                      </a:r>
                      <a:endParaRPr lang="de-DE" sz="1400" dirty="0">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5" name="Foliennummernplatzhalter 4"/>
          <p:cNvSpPr>
            <a:spLocks noGrp="1"/>
          </p:cNvSpPr>
          <p:nvPr>
            <p:ph type="sldNum" sz="quarter" idx="12"/>
          </p:nvPr>
        </p:nvSpPr>
        <p:spPr>
          <a:xfrm>
            <a:off x="-36512" y="6448251"/>
            <a:ext cx="432048" cy="365125"/>
          </a:xfrm>
        </p:spPr>
        <p:txBody>
          <a:bodyPr/>
          <a:lstStyle/>
          <a:p>
            <a:pPr>
              <a:defRPr/>
            </a:pPr>
            <a:fld id="{CDAAFF2F-5423-4007-94CE-7778D7A7B1BA}" type="slidenum">
              <a:rPr lang="de-DE" smtClean="0"/>
              <a:pPr>
                <a:defRPr/>
              </a:pPr>
              <a:t>21</a:t>
            </a:fld>
            <a:endParaRPr lang="de-DE" dirty="0"/>
          </a:p>
        </p:txBody>
      </p:sp>
      <p:pic>
        <p:nvPicPr>
          <p:cNvPr id="167938" name="Picture 2" descr="Front Cover"/>
          <p:cNvPicPr>
            <a:picLocks noChangeAspect="1" noChangeArrowheads="1"/>
          </p:cNvPicPr>
          <p:nvPr/>
        </p:nvPicPr>
        <p:blipFill>
          <a:blip r:embed="rId3" cstate="print"/>
          <a:srcRect/>
          <a:stretch>
            <a:fillRect/>
          </a:stretch>
        </p:blipFill>
        <p:spPr bwMode="auto">
          <a:xfrm>
            <a:off x="611560" y="3501008"/>
            <a:ext cx="1560576" cy="220675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0" y="0"/>
            <a:ext cx="9144000" cy="549275"/>
          </a:xfrm>
        </p:spPr>
        <p:txBody>
          <a:bodyPr/>
          <a:lstStyle/>
          <a:p>
            <a:pPr eaLnBrk="1" hangingPunct="1"/>
            <a:r>
              <a:rPr lang="de-DE" sz="2400" b="1" dirty="0" smtClean="0"/>
              <a:t>Schweizer Therapeutenkandidat</a:t>
            </a:r>
            <a:endParaRPr lang="fr-FR" sz="2400" b="1" dirty="0" smtClean="0"/>
          </a:p>
        </p:txBody>
      </p:sp>
      <p:graphicFrame>
        <p:nvGraphicFramePr>
          <p:cNvPr id="3" name="Tabelle 2"/>
          <p:cNvGraphicFramePr>
            <a:graphicFrameLocks noGrp="1"/>
          </p:cNvGraphicFramePr>
          <p:nvPr/>
        </p:nvGraphicFramePr>
        <p:xfrm>
          <a:off x="179388" y="692150"/>
          <a:ext cx="8784973" cy="5897880"/>
        </p:xfrm>
        <a:graphic>
          <a:graphicData uri="http://schemas.openxmlformats.org/drawingml/2006/table">
            <a:tbl>
              <a:tblPr/>
              <a:tblGrid>
                <a:gridCol w="186469"/>
                <a:gridCol w="186469"/>
                <a:gridCol w="186469"/>
                <a:gridCol w="186469"/>
                <a:gridCol w="186469"/>
                <a:gridCol w="186469"/>
                <a:gridCol w="186469"/>
                <a:gridCol w="186469"/>
                <a:gridCol w="186469"/>
                <a:gridCol w="186469"/>
                <a:gridCol w="186469"/>
                <a:gridCol w="186469"/>
                <a:gridCol w="186469"/>
                <a:gridCol w="186469"/>
                <a:gridCol w="186469"/>
                <a:gridCol w="186469"/>
                <a:gridCol w="186469"/>
                <a:gridCol w="2055143"/>
                <a:gridCol w="1186619"/>
                <a:gridCol w="1186619"/>
                <a:gridCol w="1186619"/>
              </a:tblGrid>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rowSpan="2">
                  <a:txBody>
                    <a:bodyPr/>
                    <a:lstStyle/>
                    <a:p>
                      <a:pPr algn="just">
                        <a:lnSpc>
                          <a:spcPct val="150000"/>
                        </a:lnSpc>
                        <a:spcAft>
                          <a:spcPts val="0"/>
                        </a:spcAft>
                      </a:pPr>
                      <a:r>
                        <a:rPr lang="de-DE" sz="1400" b="1" dirty="0">
                          <a:latin typeface="Calibri"/>
                          <a:ea typeface="MS Mincho"/>
                          <a:cs typeface="Courier New"/>
                        </a:rPr>
                        <a:t>Objekt</a:t>
                      </a:r>
                      <a:endParaRPr lang="de-DE" sz="1600" dirty="0">
                        <a:latin typeface="Calibri"/>
                        <a:ea typeface="SimSun"/>
                        <a:cs typeface="Times New Roman"/>
                      </a:endParaRPr>
                    </a:p>
                  </a:txBody>
                  <a:tcPr marL="55949" marR="0" marT="0" marB="0" anchor="ctr">
                    <a:lnL>
                      <a:noFill/>
                    </a:lnL>
                    <a:lnR>
                      <a:noFill/>
                    </a:lnR>
                    <a:lnT>
                      <a:noFill/>
                    </a:lnT>
                    <a:lnB>
                      <a:noFill/>
                    </a:lnB>
                    <a:solidFill>
                      <a:srgbClr val="D9D9D9"/>
                    </a:solidFill>
                  </a:tcPr>
                </a:tc>
                <a:tc rowSpan="2">
                  <a:txBody>
                    <a:bodyPr/>
                    <a:lstStyle/>
                    <a:p>
                      <a:pPr algn="just">
                        <a:lnSpc>
                          <a:spcPct val="150000"/>
                        </a:lnSpc>
                        <a:spcAft>
                          <a:spcPts val="0"/>
                        </a:spcAft>
                      </a:pPr>
                      <a:r>
                        <a:rPr lang="de-DE" sz="1400" b="1" dirty="0">
                          <a:latin typeface="Courier New"/>
                          <a:ea typeface="MS Mincho"/>
                          <a:cs typeface="Times New Roman"/>
                        </a:rPr>
                        <a:t>W</a:t>
                      </a:r>
                      <a:endParaRPr lang="de-DE" sz="1600" dirty="0">
                        <a:latin typeface="Calibri"/>
                        <a:ea typeface="SimSun"/>
                        <a:cs typeface="Times New Roman"/>
                      </a:endParaRPr>
                    </a:p>
                  </a:txBody>
                  <a:tcPr marL="0" marR="0" marT="0" marB="0" anchor="ctr">
                    <a:lnL>
                      <a:noFill/>
                    </a:lnL>
                    <a:lnR>
                      <a:noFill/>
                    </a:lnR>
                    <a:lnT>
                      <a:noFill/>
                    </a:lnT>
                    <a:lnB>
                      <a:noFill/>
                    </a:lnB>
                    <a:solidFill>
                      <a:srgbClr val="D9D9D9"/>
                    </a:solidFill>
                  </a:tcPr>
                </a:tc>
                <a:tc rowSpan="2">
                  <a:txBody>
                    <a:bodyPr/>
                    <a:lstStyle/>
                    <a:p>
                      <a:pPr algn="just">
                        <a:lnSpc>
                          <a:spcPct val="150000"/>
                        </a:lnSpc>
                        <a:spcAft>
                          <a:spcPts val="0"/>
                        </a:spcAft>
                      </a:pPr>
                      <a:r>
                        <a:rPr lang="de-DE" sz="1400" b="1" dirty="0">
                          <a:latin typeface="Courier New"/>
                          <a:ea typeface="MS Mincho"/>
                          <a:cs typeface="Times New Roman"/>
                        </a:rPr>
                        <a:t>RO</a:t>
                      </a:r>
                      <a:endParaRPr lang="de-DE" sz="1600" dirty="0">
                        <a:latin typeface="Calibri"/>
                        <a:ea typeface="SimSun"/>
                        <a:cs typeface="Times New Roman"/>
                      </a:endParaRPr>
                    </a:p>
                  </a:txBody>
                  <a:tcPr marL="0" marR="0" marT="0" marB="0" anchor="ctr">
                    <a:lnL>
                      <a:noFill/>
                    </a:lnL>
                    <a:lnR>
                      <a:noFill/>
                    </a:lnR>
                    <a:lnT>
                      <a:noFill/>
                    </a:lnT>
                    <a:lnB>
                      <a:noFill/>
                    </a:lnB>
                    <a:solidFill>
                      <a:srgbClr val="D9D9D9"/>
                    </a:solidFill>
                  </a:tcPr>
                </a:tc>
                <a:tc rowSpan="2">
                  <a:txBody>
                    <a:bodyPr/>
                    <a:lstStyle/>
                    <a:p>
                      <a:pPr algn="just">
                        <a:lnSpc>
                          <a:spcPct val="150000"/>
                        </a:lnSpc>
                        <a:spcAft>
                          <a:spcPts val="0"/>
                        </a:spcAft>
                      </a:pPr>
                      <a:r>
                        <a:rPr lang="de-DE" sz="1400" b="1" dirty="0">
                          <a:latin typeface="Courier New"/>
                          <a:ea typeface="MS Mincho"/>
                          <a:cs typeface="Times New Roman"/>
                        </a:rPr>
                        <a:t>RS</a:t>
                      </a:r>
                      <a:endParaRPr lang="de-DE" sz="1600" dirty="0">
                        <a:latin typeface="Calibri"/>
                        <a:ea typeface="SimSun"/>
                        <a:cs typeface="Times New Roman"/>
                      </a:endParaRPr>
                    </a:p>
                  </a:txBody>
                  <a:tcPr marL="0" marR="0" marT="0" marB="0" anchor="ctr">
                    <a:lnL>
                      <a:noFill/>
                    </a:lnL>
                    <a:lnR>
                      <a:noFill/>
                    </a:lnR>
                    <a:lnT>
                      <a:noFill/>
                    </a:lnT>
                    <a:lnB>
                      <a:noFill/>
                    </a:lnB>
                    <a:solidFill>
                      <a:srgbClr val="D9D9D9"/>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rowSpan="2">
                  <a:txBody>
                    <a:bodyPr/>
                    <a:lstStyle/>
                    <a:p>
                      <a:pPr algn="just">
                        <a:lnSpc>
                          <a:spcPct val="150000"/>
                        </a:lnSpc>
                        <a:spcAft>
                          <a:spcPts val="0"/>
                        </a:spcAft>
                      </a:pPr>
                      <a:endParaRPr lang="de-DE" sz="1600" dirty="0">
                        <a:latin typeface="Calibri"/>
                        <a:ea typeface="SimSun"/>
                        <a:cs typeface="Times New Roman"/>
                      </a:endParaRPr>
                    </a:p>
                  </a:txBody>
                  <a:tcPr marL="55949" marR="0" marT="0" marB="0" anchor="ctr">
                    <a:lnL>
                      <a:noFill/>
                    </a:lnL>
                    <a:lnR>
                      <a:noFill/>
                    </a:lnR>
                    <a:lnT>
                      <a:noFill/>
                    </a:lnT>
                    <a:lnB>
                      <a:noFill/>
                    </a:lnB>
                    <a:solidFill>
                      <a:srgbClr val="D9D9D9"/>
                    </a:solidFill>
                  </a:tcPr>
                </a:tc>
                <a:tc rowSpan="2">
                  <a:txBody>
                    <a:bodyPr/>
                    <a:lstStyle/>
                    <a:p>
                      <a:pPr algn="just">
                        <a:lnSpc>
                          <a:spcPct val="150000"/>
                        </a:lnSpc>
                        <a:spcAft>
                          <a:spcPts val="0"/>
                        </a:spcAft>
                      </a:pPr>
                      <a:r>
                        <a:rPr lang="de-DE" sz="1400" b="1" dirty="0">
                          <a:latin typeface="Courier New"/>
                          <a:ea typeface="MS Mincho"/>
                          <a:cs typeface="Times New Roman"/>
                        </a:rPr>
                        <a:t>12345678</a:t>
                      </a:r>
                      <a:endParaRPr lang="de-DE" sz="1600" dirty="0">
                        <a:latin typeface="Calibri"/>
                        <a:ea typeface="SimSun"/>
                        <a:cs typeface="Times New Roman"/>
                      </a:endParaRPr>
                    </a:p>
                  </a:txBody>
                  <a:tcPr marL="0" marR="0" marT="0" marB="0" anchor="ctr">
                    <a:lnL>
                      <a:noFill/>
                    </a:lnL>
                    <a:lnR>
                      <a:noFill/>
                    </a:lnR>
                    <a:lnT>
                      <a:noFill/>
                    </a:lnT>
                    <a:lnB>
                      <a:noFill/>
                    </a:lnB>
                    <a:solidFill>
                      <a:srgbClr val="D9D9D9"/>
                    </a:solidFill>
                  </a:tcPr>
                </a:tc>
                <a:tc rowSpan="2">
                  <a:txBody>
                    <a:bodyPr/>
                    <a:lstStyle/>
                    <a:p>
                      <a:pPr algn="just">
                        <a:lnSpc>
                          <a:spcPct val="150000"/>
                        </a:lnSpc>
                        <a:spcAft>
                          <a:spcPts val="0"/>
                        </a:spcAft>
                      </a:pPr>
                      <a:r>
                        <a:rPr lang="de-DE" sz="1400" b="1" dirty="0">
                          <a:latin typeface="Courier New"/>
                          <a:ea typeface="MS Mincho"/>
                          <a:cs typeface="Times New Roman"/>
                        </a:rPr>
                        <a:t>12345678</a:t>
                      </a:r>
                      <a:endParaRPr lang="de-DE" sz="1600" dirty="0">
                        <a:latin typeface="Calibri"/>
                        <a:ea typeface="SimSun"/>
                        <a:cs typeface="Times New Roman"/>
                      </a:endParaRPr>
                    </a:p>
                  </a:txBody>
                  <a:tcPr marL="0" marR="0" marT="0" marB="0" anchor="ctr">
                    <a:lnL>
                      <a:noFill/>
                    </a:lnL>
                    <a:lnR>
                      <a:noFill/>
                    </a:lnR>
                    <a:lnT>
                      <a:noFill/>
                    </a:lnT>
                    <a:lnB>
                      <a:noFill/>
                    </a:lnB>
                    <a:solidFill>
                      <a:srgbClr val="D9D9D9"/>
                    </a:solidFill>
                  </a:tcPr>
                </a:tc>
                <a:tc rowSpan="2">
                  <a:txBody>
                    <a:bodyPr/>
                    <a:lstStyle/>
                    <a:p>
                      <a:pPr algn="just">
                        <a:lnSpc>
                          <a:spcPct val="150000"/>
                        </a:lnSpc>
                        <a:spcAft>
                          <a:spcPts val="0"/>
                        </a:spcAft>
                      </a:pPr>
                      <a:r>
                        <a:rPr lang="de-DE" sz="1400" b="1" dirty="0">
                          <a:latin typeface="Courier New"/>
                          <a:ea typeface="MS Mincho"/>
                          <a:cs typeface="Times New Roman"/>
                        </a:rPr>
                        <a:t>12345678</a:t>
                      </a:r>
                      <a:endParaRPr lang="de-DE" sz="1600" dirty="0">
                        <a:latin typeface="Calibri"/>
                        <a:ea typeface="SimSun"/>
                        <a:cs typeface="Times New Roman"/>
                      </a:endParaRPr>
                    </a:p>
                  </a:txBody>
                  <a:tcPr marL="0" marR="0" marT="0" marB="0" anchor="ctr">
                    <a:lnL>
                      <a:noFill/>
                    </a:lnL>
                    <a:lnR>
                      <a:noFill/>
                    </a:lnR>
                    <a:lnT>
                      <a:noFill/>
                    </a:lnT>
                    <a:lnB>
                      <a:noFill/>
                    </a:lnB>
                    <a:solidFill>
                      <a:srgbClr val="D9D9D9"/>
                    </a:solidFill>
                  </a:tcPr>
                </a:tc>
              </a:tr>
              <a:tr h="157788">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rowSpan="2">
                  <a:txBody>
                    <a:bodyPr/>
                    <a:lstStyle/>
                    <a:p>
                      <a:pPr algn="just">
                        <a:lnSpc>
                          <a:spcPct val="150000"/>
                        </a:lnSpc>
                        <a:spcAft>
                          <a:spcPts val="0"/>
                        </a:spcAft>
                      </a:pPr>
                      <a:endParaRPr lang="de-DE" sz="1600" dirty="0">
                        <a:latin typeface="Calibri"/>
                        <a:ea typeface="SimSun"/>
                        <a:cs typeface="Times New Roman"/>
                      </a:endParaRPr>
                    </a:p>
                  </a:txBody>
                  <a:tcPr marL="55949" marR="0"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endParaRPr lang="de-DE" sz="1600" dirty="0">
                        <a:latin typeface="Calibri"/>
                        <a:ea typeface="SimSu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endParaRPr lang="de-DE" sz="1600" dirty="0">
                        <a:latin typeface="Calibri"/>
                        <a:ea typeface="SimSu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endParaRPr lang="de-DE" sz="1600" dirty="0">
                        <a:latin typeface="Calibri"/>
                        <a:ea typeface="SimSu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157788">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a:latin typeface="Calibri"/>
                          <a:ea typeface="MS Mincho"/>
                          <a:cs typeface="Courier New"/>
                        </a:rPr>
                        <a:t>Mutter</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just">
                        <a:lnSpc>
                          <a:spcPct val="150000"/>
                        </a:lnSpc>
                        <a:spcAft>
                          <a:spcPts val="0"/>
                        </a:spcAft>
                      </a:pPr>
                      <a:r>
                        <a:rPr lang="de-DE" sz="1400" b="1" dirty="0">
                          <a:latin typeface="Courier New"/>
                          <a:ea typeface="MS Mincho"/>
                          <a:cs typeface="Times New Roman"/>
                        </a:rPr>
                        <a:t>111.3..3</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just">
                        <a:lnSpc>
                          <a:spcPct val="150000"/>
                        </a:lnSpc>
                        <a:spcAft>
                          <a:spcPts val="0"/>
                        </a:spcAft>
                      </a:pPr>
                      <a:r>
                        <a:rPr lang="de-DE" sz="1400" b="1" dirty="0">
                          <a:latin typeface="Courier New"/>
                          <a:ea typeface="MS Mincho"/>
                          <a:cs typeface="Times New Roman"/>
                        </a:rPr>
                        <a:t>.1215..1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just">
                        <a:lnSpc>
                          <a:spcPct val="150000"/>
                        </a:lnSpc>
                        <a:spcAft>
                          <a:spcPts val="0"/>
                        </a:spcAft>
                      </a:pPr>
                      <a:r>
                        <a:rPr lang="de-DE" sz="1400" b="1" dirty="0">
                          <a:latin typeface="Courier New"/>
                          <a:ea typeface="MS Mincho"/>
                          <a:cs typeface="Times New Roman"/>
                        </a:rPr>
                        <a:t>..211321</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smtClean="0">
                          <a:latin typeface="Calibri"/>
                          <a:ea typeface="MS Mincho"/>
                          <a:cs typeface="Courier New"/>
                        </a:rPr>
                        <a:t>Indianer</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....2...</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.....1.1</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smtClean="0">
                          <a:latin typeface="Calibri"/>
                          <a:ea typeface="MS Mincho"/>
                          <a:cs typeface="Courier New"/>
                        </a:rPr>
                        <a:t>Fisch</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....2..2</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..1...21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..2..1.1</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smtClean="0">
                          <a:latin typeface="Calibri"/>
                          <a:ea typeface="MS Mincho"/>
                          <a:cs typeface="Courier New"/>
                        </a:rPr>
                        <a:t>Häuptlingssohn</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....2...</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.....2..</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smtClean="0">
                          <a:latin typeface="Calibri"/>
                          <a:ea typeface="MS Mincho"/>
                          <a:cs typeface="Courier New"/>
                        </a:rPr>
                        <a:t>Erde</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smtClean="0">
                          <a:latin typeface="Calibri"/>
                          <a:ea typeface="MS Mincho"/>
                          <a:cs typeface="Courier New"/>
                        </a:rPr>
                        <a:t>Eule</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32......</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.4..1...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..1.33..</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smtClean="0">
                          <a:latin typeface="Calibri"/>
                          <a:ea typeface="MS Mincho"/>
                          <a:cs typeface="Courier New"/>
                        </a:rPr>
                        <a:t>Sirene</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..1..1..</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rowSpan="2">
                  <a:txBody>
                    <a:bodyPr/>
                    <a:lstStyle/>
                    <a:p>
                      <a:pPr algn="just">
                        <a:lnSpc>
                          <a:spcPct val="150000"/>
                        </a:lnSpc>
                        <a:spcAft>
                          <a:spcPts val="0"/>
                        </a:spcAft>
                      </a:pPr>
                      <a:endParaRPr lang="de-DE" sz="1600" dirty="0">
                        <a:latin typeface="Calibri"/>
                        <a:ea typeface="SimSun"/>
                        <a:cs typeface="Times New Roman"/>
                      </a:endParaRPr>
                    </a:p>
                  </a:txBody>
                  <a:tcPr marL="55949"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88">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a:latin typeface="Calibri"/>
                          <a:ea typeface="MS Mincho"/>
                          <a:cs typeface="Courier New"/>
                        </a:rPr>
                        <a:t>Vater</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just">
                        <a:lnSpc>
                          <a:spcPct val="150000"/>
                        </a:lnSpc>
                        <a:spcAft>
                          <a:spcPts val="0"/>
                        </a:spcAft>
                      </a:pPr>
                      <a:r>
                        <a:rPr lang="de-DE" sz="1400" b="1" dirty="0">
                          <a:latin typeface="Courier New"/>
                          <a:ea typeface="MS Mincho"/>
                          <a:cs typeface="Times New Roman"/>
                        </a:rPr>
                        <a:t>.21.21.1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just">
                        <a:lnSpc>
                          <a:spcPct val="150000"/>
                        </a:lnSpc>
                        <a:spcAft>
                          <a:spcPts val="0"/>
                        </a:spcAft>
                      </a:pPr>
                      <a:r>
                        <a:rPr lang="de-DE" sz="1400" b="1" dirty="0">
                          <a:latin typeface="Courier New"/>
                          <a:ea typeface="MS Mincho"/>
                          <a:cs typeface="Times New Roman"/>
                        </a:rPr>
                        <a:t>2.1..1.3</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just">
                        <a:lnSpc>
                          <a:spcPct val="150000"/>
                        </a:lnSpc>
                        <a:spcAft>
                          <a:spcPts val="0"/>
                        </a:spcAft>
                      </a:pPr>
                      <a:r>
                        <a:rPr lang="de-DE" sz="1400" b="1" dirty="0">
                          <a:latin typeface="Courier New"/>
                          <a:ea typeface="MS Mincho"/>
                          <a:cs typeface="Times New Roman"/>
                        </a:rPr>
                        <a:t>..3.31..</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smtClean="0">
                          <a:latin typeface="Calibri"/>
                          <a:ea typeface="MS Mincho"/>
                          <a:cs typeface="Courier New"/>
                        </a:rPr>
                        <a:t>Wasser</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.11.1.3.</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12...2.1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..3.2.1.</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smtClean="0">
                          <a:latin typeface="Calibri"/>
                          <a:ea typeface="MS Mincho"/>
                          <a:cs typeface="Courier New"/>
                        </a:rPr>
                        <a:t>Prinzessin</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....4...</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2.....11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..1..111</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smtClean="0">
                          <a:latin typeface="Calibri"/>
                          <a:ea typeface="MS Mincho"/>
                          <a:cs typeface="Courier New"/>
                        </a:rPr>
                        <a:t>Medizinmann</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...2..1.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.....1.2</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..2..1..</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de-DE" sz="1400" b="1" dirty="0" smtClean="0">
                          <a:latin typeface="Calibri"/>
                          <a:ea typeface="MS Mincho"/>
                          <a:cs typeface="Courier New"/>
                        </a:rPr>
                        <a:t>Hund</a:t>
                      </a:r>
                      <a:endParaRPr lang="de-DE" sz="1600" dirty="0">
                        <a:latin typeface="Calibri"/>
                        <a:ea typeface="SimSun"/>
                        <a:cs typeface="Times New Roman"/>
                      </a:endParaRPr>
                    </a:p>
                  </a:txBody>
                  <a:tcPr marL="55949"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a:t>
                      </a:r>
                      <a:endParaRPr lang="de-DE" sz="16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just">
                        <a:lnSpc>
                          <a:spcPct val="150000"/>
                        </a:lnSpc>
                        <a:spcAft>
                          <a:spcPts val="0"/>
                        </a:spcAft>
                      </a:pPr>
                      <a:r>
                        <a:rPr lang="de-DE" sz="1400" b="1" dirty="0">
                          <a:latin typeface="Courier New"/>
                          <a:ea typeface="MS Mincho"/>
                          <a:cs typeface="Times New Roman"/>
                        </a:rPr>
                        <a:t>..1.....</a:t>
                      </a:r>
                      <a:endParaRPr lang="de-DE" sz="1600" dirty="0">
                        <a:latin typeface="Calibri"/>
                        <a:ea typeface="SimSun"/>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1400" dirty="0">
                        <a:latin typeface="Calibri"/>
                        <a:ea typeface="SimSun"/>
                        <a:cs typeface="Times New Roman"/>
                      </a:endParaRPr>
                    </a:p>
                  </a:txBody>
                  <a:tcPr marL="55949"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50000"/>
                        </a:lnSpc>
                        <a:spcAft>
                          <a:spcPts val="0"/>
                        </a:spcAft>
                      </a:pPr>
                      <a:endParaRPr lang="de-DE" sz="14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50000"/>
                        </a:lnSpc>
                        <a:spcAft>
                          <a:spcPts val="0"/>
                        </a:spcAft>
                      </a:pPr>
                      <a:endParaRPr lang="de-DE" sz="14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50000"/>
                        </a:lnSpc>
                        <a:spcAft>
                          <a:spcPts val="0"/>
                        </a:spcAft>
                      </a:pPr>
                      <a:endParaRPr lang="de-DE" sz="1400" dirty="0">
                        <a:latin typeface="Calibri"/>
                        <a:ea typeface="SimSu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150000"/>
                        </a:lnSpc>
                        <a:spcAft>
                          <a:spcPts val="0"/>
                        </a:spcAft>
                      </a:pPr>
                      <a:endParaRPr lang="de-DE" sz="1400" dirty="0">
                        <a:latin typeface="Calibri"/>
                        <a:ea typeface="SimSun"/>
                        <a:cs typeface="Times New Roman"/>
                      </a:endParaRPr>
                    </a:p>
                  </a:txBody>
                  <a:tcPr marL="55949"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just">
                        <a:lnSpc>
                          <a:spcPct val="150000"/>
                        </a:lnSpc>
                        <a:spcAft>
                          <a:spcPts val="0"/>
                        </a:spcAft>
                      </a:pPr>
                      <a:endParaRPr lang="de-DE" sz="1400" dirty="0">
                        <a:latin typeface="Calibri"/>
                        <a:ea typeface="SimSun"/>
                        <a:cs typeface="Times New Roman"/>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just">
                        <a:lnSpc>
                          <a:spcPct val="150000"/>
                        </a:lnSpc>
                        <a:spcAft>
                          <a:spcPts val="0"/>
                        </a:spcAft>
                      </a:pPr>
                      <a:endParaRPr lang="de-DE" sz="1400" dirty="0">
                        <a:latin typeface="Calibri"/>
                        <a:ea typeface="SimSun"/>
                        <a:cs typeface="Times New Roman"/>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just">
                        <a:lnSpc>
                          <a:spcPct val="150000"/>
                        </a:lnSpc>
                        <a:spcAft>
                          <a:spcPts val="0"/>
                        </a:spcAft>
                      </a:pPr>
                      <a:endParaRPr lang="de-DE" sz="1400" dirty="0">
                        <a:latin typeface="Calibri"/>
                        <a:ea typeface="SimSun"/>
                        <a:cs typeface="Times New Roman"/>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5636">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50000"/>
                        </a:lnSpc>
                        <a:spcAft>
                          <a:spcPts val="0"/>
                        </a:spcAft>
                      </a:pPr>
                      <a:endParaRPr lang="de-DE" sz="400" dirty="0">
                        <a:latin typeface="Calibri"/>
                        <a:ea typeface="SimSun"/>
                        <a:cs typeface="Courier New"/>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bl>
          </a:graphicData>
        </a:graphic>
      </p:graphicFrame>
      <p:sp>
        <p:nvSpPr>
          <p:cNvPr id="8776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de-DE" dirty="0">
              <a:cs typeface="Arial" charset="0"/>
            </a:endParaRPr>
          </a:p>
        </p:txBody>
      </p:sp>
      <p:sp>
        <p:nvSpPr>
          <p:cNvPr id="5" name="Foliennummernplatzhalter 4"/>
          <p:cNvSpPr>
            <a:spLocks noGrp="1"/>
          </p:cNvSpPr>
          <p:nvPr>
            <p:ph type="sldNum" sz="quarter" idx="12"/>
          </p:nvPr>
        </p:nvSpPr>
        <p:spPr>
          <a:xfrm>
            <a:off x="8738120" y="6453336"/>
            <a:ext cx="370384" cy="365125"/>
          </a:xfrm>
        </p:spPr>
        <p:txBody>
          <a:bodyPr/>
          <a:lstStyle/>
          <a:p>
            <a:pPr>
              <a:defRPr/>
            </a:pPr>
            <a:fld id="{CDAAFF2F-5423-4007-94CE-7778D7A7B1BA}" type="slidenum">
              <a:rPr lang="de-DE" smtClean="0"/>
              <a:pPr>
                <a:defRPr/>
              </a:pPr>
              <a:t>22</a:t>
            </a:fld>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0" y="0"/>
            <a:ext cx="9144000" cy="549275"/>
          </a:xfrm>
        </p:spPr>
        <p:txBody>
          <a:bodyPr/>
          <a:lstStyle/>
          <a:p>
            <a:r>
              <a:rPr lang="de-DE" sz="2400" b="1" dirty="0" smtClean="0"/>
              <a:t>Schweizer Therapeutenkandidat</a:t>
            </a:r>
            <a:endParaRPr lang="de-DE" sz="2400" dirty="0"/>
          </a:p>
        </p:txBody>
      </p:sp>
      <p:graphicFrame>
        <p:nvGraphicFramePr>
          <p:cNvPr id="3" name="Tabelle 2"/>
          <p:cNvGraphicFramePr>
            <a:graphicFrameLocks noGrp="1"/>
          </p:cNvGraphicFramePr>
          <p:nvPr/>
        </p:nvGraphicFramePr>
        <p:xfrm>
          <a:off x="143891" y="525623"/>
          <a:ext cx="8820597" cy="4559196"/>
        </p:xfrm>
        <a:graphic>
          <a:graphicData uri="http://schemas.openxmlformats.org/drawingml/2006/table">
            <a:tbl>
              <a:tblPr/>
              <a:tblGrid>
                <a:gridCol w="4409488"/>
                <a:gridCol w="4411109"/>
              </a:tblGrid>
              <a:tr h="61113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cs typeface="Times New Roman" pitchFamily="18" charset="0"/>
                        </a:rPr>
                        <a:t>Mutter – Episode aus der Kindheit.</a:t>
                      </a:r>
                      <a:endPar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endParaRPr>
                    </a:p>
                  </a:txBody>
                  <a:tcPr marL="68580" marR="68580" marT="53975" marB="539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MS Mincho"/>
                          <a:cs typeface="Courier New" pitchFamily="49" charset="0"/>
                        </a:rPr>
                        <a:t>Indianer</a:t>
                      </a:r>
                      <a:endPar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endParaRPr>
                    </a:p>
                  </a:txBody>
                  <a:tcPr marL="68580" marR="68580" marT="53975" marB="539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9480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cs typeface="Times New Roman" pitchFamily="18" charset="0"/>
                        </a:rPr>
                        <a:t>… eine frühe Kindheitserinnerung war die, wo </a:t>
                      </a:r>
                      <a:r>
                        <a:rPr kumimoji="0" lang="de-DE" sz="1600" b="0" i="0" u="sng" strike="noStrike" cap="none" normalizeH="0" baseline="0" dirty="0" smtClean="0">
                          <a:ln>
                            <a:noFill/>
                          </a:ln>
                          <a:solidFill>
                            <a:schemeClr val="tx1"/>
                          </a:solidFill>
                          <a:effectLst/>
                          <a:latin typeface="Calibri" pitchFamily="34" charset="0"/>
                          <a:cs typeface="Times New Roman" pitchFamily="18" charset="0"/>
                        </a:rPr>
                        <a:t>Mutter</a:t>
                      </a:r>
                      <a:r>
                        <a:rPr kumimoji="0" lang="de-DE" sz="1600" b="0" i="0" u="none" strike="noStrike" cap="none" normalizeH="0" baseline="0" dirty="0" smtClean="0">
                          <a:ln>
                            <a:noFill/>
                          </a:ln>
                          <a:solidFill>
                            <a:schemeClr val="tx1"/>
                          </a:solidFill>
                          <a:effectLst/>
                          <a:latin typeface="Calibri" pitchFamily="34" charset="0"/>
                          <a:cs typeface="Times New Roman" pitchFamily="18" charset="0"/>
                        </a:rPr>
                        <a:t> mit mir Versteck spielte in meinem Zimmer.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cs typeface="Times New Roman" pitchFamily="18" charset="0"/>
                        </a:rPr>
                        <a:t>Ich hatte ein kleines Zimmerlein und eehm - sie hat sich eigentlich versteckt und ich habe sie gesucht. Für mich war es kein Versteckspiel.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cs typeface="Times New Roman" pitchFamily="18" charset="0"/>
                        </a:rPr>
                        <a:t>Und ich kann mich sehr gut erinnern, als ich dann nach </a:t>
                      </a:r>
                      <a:r>
                        <a:rPr kumimoji="0" lang="de-DE" sz="1600" b="0" i="0" u="sng" strike="noStrike" cap="none" normalizeH="0" baseline="0" dirty="0" smtClean="0">
                          <a:ln>
                            <a:noFill/>
                          </a:ln>
                          <a:solidFill>
                            <a:schemeClr val="tx1"/>
                          </a:solidFill>
                          <a:effectLst/>
                          <a:latin typeface="Calibri" pitchFamily="34" charset="0"/>
                          <a:cs typeface="Times New Roman" pitchFamily="18" charset="0"/>
                        </a:rPr>
                        <a:t>Mami</a:t>
                      </a:r>
                      <a:r>
                        <a:rPr kumimoji="0" lang="de-DE" sz="1600" b="0" i="0" u="none" strike="noStrike" cap="none" normalizeH="0" baseline="0" dirty="0" smtClean="0">
                          <a:ln>
                            <a:noFill/>
                          </a:ln>
                          <a:solidFill>
                            <a:schemeClr val="tx1"/>
                          </a:solidFill>
                          <a:effectLst/>
                          <a:latin typeface="Calibri" pitchFamily="34" charset="0"/>
                          <a:cs typeface="Times New Roman" pitchFamily="18" charset="0"/>
                        </a:rPr>
                        <a:t> rief und sie nicht fand, sie hat natürlich - ja, sich versteckt oder, und ich habe furchtbar Angst gehabt - ja, dass sie nicht mehr da sei, …</a:t>
                      </a:r>
                      <a:endPar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endParaRPr>
                    </a:p>
                  </a:txBody>
                  <a:tcPr marL="68580" marR="68580" marT="53975" marB="539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Ich stehe auf einem Hügel und blicke hinunter zum Dorf. Eigentlich bin ich erstaunt, dieses </a:t>
                      </a:r>
                      <a:r>
                        <a:rPr kumimoji="0" lang="de-DE" sz="1600" b="0" i="0" u="sng" strike="noStrike" cap="none" normalizeH="0" baseline="0" dirty="0" smtClean="0">
                          <a:ln>
                            <a:noFill/>
                          </a:ln>
                          <a:solidFill>
                            <a:schemeClr val="tx1"/>
                          </a:solidFill>
                          <a:effectLst/>
                          <a:latin typeface="Calibri" pitchFamily="34" charset="0"/>
                          <a:ea typeface="SimSun"/>
                          <a:cs typeface="Times New Roman" pitchFamily="18" charset="0"/>
                        </a:rPr>
                        <a:t>Indianerdorf</a:t>
                      </a: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 vor mir zu sehen. … Also ich gehe bergauf - habe ein komisches Gefühl in der Magengegend: also wenn das ein Indianerdorf ist, gibt es dort sehr wahrscheinlich auch </a:t>
                      </a:r>
                      <a:r>
                        <a:rPr kumimoji="0" lang="de-DE" sz="1600" b="0" i="0" u="sng" strike="noStrike" cap="none" normalizeH="0" baseline="0" dirty="0" smtClean="0">
                          <a:ln>
                            <a:noFill/>
                          </a:ln>
                          <a:solidFill>
                            <a:schemeClr val="tx1"/>
                          </a:solidFill>
                          <a:effectLst/>
                          <a:latin typeface="Calibri" pitchFamily="34" charset="0"/>
                          <a:ea typeface="SimSun"/>
                          <a:cs typeface="Times New Roman" pitchFamily="18" charset="0"/>
                        </a:rPr>
                        <a:t>Indianer</a:t>
                      </a: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Hoffentlich tun mir diese </a:t>
                      </a:r>
                      <a:r>
                        <a:rPr kumimoji="0" lang="de-DE" sz="1600" b="0" i="0" u="sng" strike="noStrike" cap="none" normalizeH="0" baseline="0" dirty="0" smtClean="0">
                          <a:ln>
                            <a:noFill/>
                          </a:ln>
                          <a:solidFill>
                            <a:schemeClr val="tx1"/>
                          </a:solidFill>
                          <a:effectLst/>
                          <a:latin typeface="Calibri" pitchFamily="34" charset="0"/>
                          <a:ea typeface="SimSun"/>
                          <a:cs typeface="Times New Roman" pitchFamily="18" charset="0"/>
                        </a:rPr>
                        <a:t>Indianer</a:t>
                      </a: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 nichts Böses an. Wenn jetzt plötzlich einer auf mich zukommen würde.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Ich habe auch den Eindruck, dass hier Menschen sind, die ich kenne, aber ich kann die Gesichter noch nicht erkennen - so wie es bei </a:t>
                      </a:r>
                      <a:r>
                        <a:rPr kumimoji="0" lang="de-DE" sz="1600" b="0" i="0" u="sng" strike="noStrike" cap="none" normalizeH="0" baseline="0" dirty="0" smtClean="0">
                          <a:ln>
                            <a:noFill/>
                          </a:ln>
                          <a:solidFill>
                            <a:schemeClr val="tx1"/>
                          </a:solidFill>
                          <a:effectLst/>
                          <a:latin typeface="Calibri" pitchFamily="34" charset="0"/>
                          <a:ea typeface="SimSun"/>
                          <a:cs typeface="Times New Roman" pitchFamily="18" charset="0"/>
                        </a:rPr>
                        <a:t>Indianern</a:t>
                      </a: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 eben so ist!</a:t>
                      </a:r>
                    </a:p>
                  </a:txBody>
                  <a:tcPr marL="68580" marR="68580" marT="53975" marB="539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Foliennummernplatzhalter 3"/>
          <p:cNvSpPr>
            <a:spLocks noGrp="1"/>
          </p:cNvSpPr>
          <p:nvPr>
            <p:ph type="sldNum" sz="quarter" idx="12"/>
          </p:nvPr>
        </p:nvSpPr>
        <p:spPr>
          <a:xfrm>
            <a:off x="8738120" y="6520259"/>
            <a:ext cx="370384" cy="365125"/>
          </a:xfrm>
        </p:spPr>
        <p:txBody>
          <a:bodyPr/>
          <a:lstStyle/>
          <a:p>
            <a:pPr>
              <a:defRPr/>
            </a:pPr>
            <a:fld id="{CDAAFF2F-5423-4007-94CE-7778D7A7B1BA}" type="slidenum">
              <a:rPr lang="de-DE" smtClean="0"/>
              <a:pPr>
                <a:defRPr/>
              </a:pPr>
              <a:t>23</a:t>
            </a:fld>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0"/>
            <a:ext cx="9144000" cy="549275"/>
          </a:xfrm>
        </p:spPr>
        <p:txBody>
          <a:bodyPr/>
          <a:lstStyle/>
          <a:p>
            <a:r>
              <a:rPr lang="de-DE" sz="2400" b="1" dirty="0" smtClean="0"/>
              <a:t>Schweizer Therapeutenkandidat</a:t>
            </a:r>
            <a:endParaRPr lang="de-DE" sz="2400" dirty="0"/>
          </a:p>
        </p:txBody>
      </p:sp>
      <p:graphicFrame>
        <p:nvGraphicFramePr>
          <p:cNvPr id="3" name="Tabelle 2"/>
          <p:cNvGraphicFramePr>
            <a:graphicFrameLocks noGrp="1"/>
          </p:cNvGraphicFramePr>
          <p:nvPr/>
        </p:nvGraphicFramePr>
        <p:xfrm>
          <a:off x="107950" y="548680"/>
          <a:ext cx="8856663" cy="5180702"/>
        </p:xfrm>
        <a:graphic>
          <a:graphicData uri="http://schemas.openxmlformats.org/drawingml/2006/table">
            <a:tbl>
              <a:tblPr/>
              <a:tblGrid>
                <a:gridCol w="4427538"/>
                <a:gridCol w="4429125"/>
              </a:tblGrid>
              <a:tr h="64807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cs typeface="Times New Roman" pitchFamily="18" charset="0"/>
                        </a:rPr>
                        <a:t>Vater – Episode aus der Kindheit</a:t>
                      </a:r>
                      <a:endPar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endParaRPr>
                    </a:p>
                  </a:txBody>
                  <a:tcPr marL="68580" marR="68580" marT="71755" marB="717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MS Mincho"/>
                          <a:cs typeface="Courier New" pitchFamily="49" charset="0"/>
                        </a:rPr>
                        <a:t>Medizinmann</a:t>
                      </a:r>
                      <a:endPar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endParaRPr>
                    </a:p>
                  </a:txBody>
                  <a:tcPr marL="68580" marR="68580" marT="71755" marB="717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878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cs typeface="Times New Roman" pitchFamily="18" charset="0"/>
                        </a:rPr>
                        <a:t>Später so auf dem See - auf dem Sihlsee, wo wir zusammen ruderten und … bei einem Föhnsturm waren wir unter der Sihlseebrücke.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cs typeface="Times New Roman" pitchFamily="18" charset="0"/>
                        </a:rPr>
                        <a:t>Den </a:t>
                      </a:r>
                      <a:r>
                        <a:rPr kumimoji="0" lang="de-DE" sz="1600" b="0" i="0" u="sng" strike="noStrike" cap="none" normalizeH="0" baseline="0" dirty="0" smtClean="0">
                          <a:ln>
                            <a:noFill/>
                          </a:ln>
                          <a:solidFill>
                            <a:schemeClr val="tx1"/>
                          </a:solidFill>
                          <a:effectLst/>
                          <a:latin typeface="Calibri" pitchFamily="34" charset="0"/>
                          <a:cs typeface="Times New Roman" pitchFamily="18" charset="0"/>
                        </a:rPr>
                        <a:t>Vater</a:t>
                      </a:r>
                      <a:r>
                        <a:rPr kumimoji="0" lang="de-DE" sz="1600" b="0" i="0" u="none" strike="noStrike" cap="none" normalizeH="0" baseline="0" dirty="0" smtClean="0">
                          <a:ln>
                            <a:noFill/>
                          </a:ln>
                          <a:solidFill>
                            <a:schemeClr val="tx1"/>
                          </a:solidFill>
                          <a:effectLst/>
                          <a:latin typeface="Calibri" pitchFamily="34" charset="0"/>
                          <a:cs typeface="Times New Roman" pitchFamily="18" charset="0"/>
                        </a:rPr>
                        <a:t> sehe ich heute noch in diesem Ruderboot, wie er kämpft mit dem See zwischen den Brückenpfeilern und eehm - ich habe - dort schon gespürt, es ist eine gefährliche Situation.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cs typeface="Times New Roman" pitchFamily="18" charset="0"/>
                        </a:rPr>
                        <a:t>Und doch, ich hatte keine Angst, oder also wir hätten kentern können. Wahrscheinlich wären wir beide ertrunken im Nachhinein dort.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cs typeface="Times New Roman" pitchFamily="18" charset="0"/>
                        </a:rPr>
                        <a:t>Also ich habe - ein eehm - ein riesiges Vertrauen gehabt in meinen </a:t>
                      </a:r>
                      <a:r>
                        <a:rPr kumimoji="0" lang="de-DE" sz="1600" b="0" i="0" u="sng" strike="noStrike" cap="none" normalizeH="0" baseline="0" dirty="0" smtClean="0">
                          <a:ln>
                            <a:noFill/>
                          </a:ln>
                          <a:solidFill>
                            <a:schemeClr val="tx1"/>
                          </a:solidFill>
                          <a:effectLst/>
                          <a:latin typeface="Calibri" pitchFamily="34" charset="0"/>
                          <a:cs typeface="Times New Roman" pitchFamily="18" charset="0"/>
                        </a:rPr>
                        <a:t>Vater.</a:t>
                      </a:r>
                      <a:endPar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endParaRPr>
                    </a:p>
                  </a:txBody>
                  <a:tcPr marL="68580" marR="68580" marT="71755" marB="717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Ich sehe ein riesiges Zelt, beschmückt mit einer Maske, das Zelt des Medizinmannes.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Er winkt mich an seine Seite. Ich gehe auf ihn zu. Er gibt mir zu verstehen, neben ihm Platz zu nehmen - zu seiner Linken. Das tue ich dann auch. Ganz unbemerkt sind einige Indianer gekommen und stehen um uns herum. Sie schauen uns 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1" u="none" strike="noStrike" cap="none" normalizeH="0" baseline="0" dirty="0" smtClean="0">
                        <a:ln>
                          <a:noFill/>
                        </a:ln>
                        <a:solidFill>
                          <a:schemeClr val="bg1">
                            <a:lumMod val="50000"/>
                          </a:schemeClr>
                        </a:solidFill>
                        <a:effectLst/>
                        <a:latin typeface="Calibri" pitchFamily="34" charset="0"/>
                        <a:ea typeface="SimSun"/>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1" u="none" strike="noStrike" cap="none" normalizeH="0" baseline="0" dirty="0" smtClean="0">
                          <a:ln>
                            <a:noFill/>
                          </a:ln>
                          <a:solidFill>
                            <a:schemeClr val="bg1">
                              <a:lumMod val="50000"/>
                            </a:schemeClr>
                          </a:solidFill>
                          <a:effectLst/>
                          <a:latin typeface="Calibri" pitchFamily="34" charset="0"/>
                          <a:ea typeface="SimSun"/>
                          <a:cs typeface="Times New Roman" pitchFamily="18" charset="0"/>
                        </a:rPr>
                        <a:t>Wie ist Dein Gefühl, bei diesem Angeschautwerden? Du sitzt ja neben dem Medizinmann.</a:t>
                      </a:r>
                      <a:endParaRPr kumimoji="0" lang="de-DE" sz="1600" b="0" i="0" u="none" strike="noStrike" cap="none" normalizeH="0" baseline="0" dirty="0" smtClean="0">
                        <a:ln>
                          <a:noFill/>
                        </a:ln>
                        <a:solidFill>
                          <a:schemeClr val="bg1">
                            <a:lumMod val="50000"/>
                          </a:schemeClr>
                        </a:solidFill>
                        <a:effectLst/>
                        <a:latin typeface="Calibri" pitchFamily="34" charset="0"/>
                        <a:ea typeface="SimSun"/>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Also irgendwie bin ich froh, neben ihm zu sitzen. Ich glaube er beschützt mich - ich fühle mich in Sicherheit. Er hat mich ja eingeladen, also bin ich eigentlich unter seiner Obhut.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
                      </a:r>
                      <a:b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br>
                      <a:r>
                        <a:rPr kumimoji="0" lang="de-DE" sz="1600" b="0" i="0" u="none" strike="noStrike" cap="none" normalizeH="0" baseline="0" dirty="0" smtClean="0">
                          <a:ln>
                            <a:noFill/>
                          </a:ln>
                          <a:solidFill>
                            <a:schemeClr val="tx1"/>
                          </a:solidFill>
                          <a:effectLst/>
                          <a:latin typeface="Calibri" pitchFamily="34" charset="0"/>
                          <a:ea typeface="SimSun"/>
                          <a:cs typeface="Times New Roman" pitchFamily="18" charset="0"/>
                        </a:rPr>
                        <a:t>Ja eigentlich kann ich da ganz ruhig sitzen bleiben. </a:t>
                      </a:r>
                    </a:p>
                  </a:txBody>
                  <a:tcPr marL="68580" marR="68580" marT="71755" marB="717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Foliennummernplatzhalter 3"/>
          <p:cNvSpPr>
            <a:spLocks noGrp="1"/>
          </p:cNvSpPr>
          <p:nvPr>
            <p:ph type="sldNum" sz="quarter" idx="12"/>
          </p:nvPr>
        </p:nvSpPr>
        <p:spPr>
          <a:xfrm>
            <a:off x="8738120" y="6448251"/>
            <a:ext cx="370384" cy="365125"/>
          </a:xfrm>
        </p:spPr>
        <p:txBody>
          <a:bodyPr/>
          <a:lstStyle/>
          <a:p>
            <a:pPr>
              <a:defRPr/>
            </a:pPr>
            <a:fld id="{CDAAFF2F-5423-4007-94CE-7778D7A7B1BA}" type="slidenum">
              <a:rPr lang="de-DE" smtClean="0"/>
              <a:pPr>
                <a:defRPr/>
              </a:pPr>
              <a:t>24</a:t>
            </a:fld>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0" y="0"/>
            <a:ext cx="9144000" cy="549275"/>
          </a:xfrm>
        </p:spPr>
        <p:txBody>
          <a:bodyPr/>
          <a:lstStyle/>
          <a:p>
            <a:pPr eaLnBrk="1" hangingPunct="1"/>
            <a:r>
              <a:rPr lang="fr-FR" sz="2400" b="1" dirty="0" smtClean="0"/>
              <a:t>Psychoonkologie-Studie München</a:t>
            </a:r>
          </a:p>
        </p:txBody>
      </p:sp>
      <p:sp>
        <p:nvSpPr>
          <p:cNvPr id="6" name="Rectangle 2"/>
          <p:cNvSpPr txBox="1">
            <a:spLocks noChangeArrowheads="1"/>
          </p:cNvSpPr>
          <p:nvPr/>
        </p:nvSpPr>
        <p:spPr>
          <a:xfrm>
            <a:off x="1258888" y="1008063"/>
            <a:ext cx="6192837" cy="2636837"/>
          </a:xfrm>
          <a:prstGeom prst="rect">
            <a:avLst/>
          </a:prstGeom>
          <a:solidFill>
            <a:schemeClr val="bg1">
              <a:lumMod val="85000"/>
            </a:schemeClr>
          </a:solidFill>
        </p:spPr>
        <p:txBody>
          <a:bodyPr anchor="ctr"/>
          <a:lstStyle/>
          <a:p>
            <a:pPr fontAlgn="auto">
              <a:spcAft>
                <a:spcPts val="0"/>
              </a:spcAft>
              <a:defRPr/>
            </a:pPr>
            <a:r>
              <a:rPr lang="de-DE" b="1" dirty="0">
                <a:latin typeface="+mj-lt"/>
                <a:ea typeface="+mj-ea"/>
                <a:cs typeface="+mj-cs"/>
              </a:rPr>
              <a:t>N = 28 Onkologie-PatientInnen</a:t>
            </a:r>
          </a:p>
          <a:p>
            <a:pPr fontAlgn="auto">
              <a:spcAft>
                <a:spcPts val="0"/>
              </a:spcAft>
              <a:defRPr/>
            </a:pPr>
            <a:endParaRPr lang="de-DE" dirty="0">
              <a:latin typeface="+mj-lt"/>
              <a:ea typeface="+mj-ea"/>
              <a:cs typeface="+mj-cs"/>
            </a:endParaRPr>
          </a:p>
          <a:p>
            <a:pPr fontAlgn="auto">
              <a:spcAft>
                <a:spcPts val="0"/>
              </a:spcAft>
              <a:defRPr/>
            </a:pPr>
            <a:r>
              <a:rPr lang="de-DE" dirty="0">
                <a:latin typeface="+mj-lt"/>
                <a:ea typeface="+mj-ea"/>
                <a:cs typeface="+mj-cs"/>
              </a:rPr>
              <a:t>Supportive Therapie mit 2 Imaginations-Sitzungen</a:t>
            </a:r>
          </a:p>
          <a:p>
            <a:pPr fontAlgn="auto">
              <a:spcAft>
                <a:spcPts val="0"/>
              </a:spcAft>
              <a:defRPr/>
            </a:pPr>
            <a:endParaRPr lang="de-DE" dirty="0">
              <a:latin typeface="+mj-lt"/>
              <a:ea typeface="+mj-ea"/>
              <a:cs typeface="+mj-cs"/>
            </a:endParaRPr>
          </a:p>
          <a:p>
            <a:pPr fontAlgn="auto">
              <a:spcAft>
                <a:spcPts val="0"/>
              </a:spcAft>
              <a:defRPr/>
            </a:pPr>
            <a:r>
              <a:rPr lang="de-DE" dirty="0">
                <a:latin typeface="+mj-lt"/>
                <a:ea typeface="+mj-ea"/>
                <a:cs typeface="+mj-cs"/>
              </a:rPr>
              <a:t>Motiv 1: Wiese</a:t>
            </a:r>
          </a:p>
          <a:p>
            <a:pPr fontAlgn="auto">
              <a:spcAft>
                <a:spcPts val="0"/>
              </a:spcAft>
              <a:defRPr/>
            </a:pPr>
            <a:endParaRPr lang="de-DE" dirty="0">
              <a:latin typeface="+mj-lt"/>
              <a:ea typeface="+mj-ea"/>
              <a:cs typeface="+mj-cs"/>
            </a:endParaRPr>
          </a:p>
          <a:p>
            <a:pPr fontAlgn="auto">
              <a:spcAft>
                <a:spcPts val="0"/>
              </a:spcAft>
              <a:defRPr/>
            </a:pPr>
            <a:r>
              <a:rPr lang="de-DE" dirty="0">
                <a:latin typeface="+mj-lt"/>
                <a:ea typeface="+mj-ea"/>
                <a:cs typeface="+mj-cs"/>
              </a:rPr>
              <a:t>Motiv 2: Haus </a:t>
            </a:r>
          </a:p>
          <a:p>
            <a:pPr fontAlgn="auto">
              <a:spcAft>
                <a:spcPts val="0"/>
              </a:spcAft>
              <a:defRPr/>
            </a:pPr>
            <a:r>
              <a:rPr lang="de-DE" dirty="0">
                <a:latin typeface="+mj-lt"/>
                <a:ea typeface="+mj-ea"/>
                <a:cs typeface="+mj-cs"/>
              </a:rPr>
              <a:t>                           …. </a:t>
            </a:r>
            <a:r>
              <a:rPr lang="de-DE" dirty="0" smtClean="0">
                <a:latin typeface="+mj-lt"/>
                <a:ea typeface="+mj-ea"/>
                <a:cs typeface="+mj-cs"/>
              </a:rPr>
              <a:t>fertiges </a:t>
            </a:r>
            <a:r>
              <a:rPr lang="de-DE" dirty="0">
                <a:latin typeface="+mj-lt"/>
                <a:ea typeface="+mj-ea"/>
                <a:cs typeface="+mj-cs"/>
              </a:rPr>
              <a:t>vs. </a:t>
            </a:r>
            <a:r>
              <a:rPr lang="de-DE" dirty="0" smtClean="0">
                <a:latin typeface="+mj-lt"/>
                <a:ea typeface="+mj-ea"/>
                <a:cs typeface="+mj-cs"/>
              </a:rPr>
              <a:t>unfertiges </a:t>
            </a:r>
            <a:r>
              <a:rPr lang="de-DE" dirty="0">
                <a:latin typeface="+mj-lt"/>
                <a:ea typeface="+mj-ea"/>
                <a:cs typeface="+mj-cs"/>
              </a:rPr>
              <a:t>Haus</a:t>
            </a:r>
          </a:p>
        </p:txBody>
      </p:sp>
      <p:sp>
        <p:nvSpPr>
          <p:cNvPr id="4" name="Rechteck 3"/>
          <p:cNvSpPr/>
          <p:nvPr/>
        </p:nvSpPr>
        <p:spPr>
          <a:xfrm>
            <a:off x="-36512" y="6454497"/>
            <a:ext cx="9180512" cy="430887"/>
          </a:xfrm>
          <a:prstGeom prst="rect">
            <a:avLst/>
          </a:prstGeom>
        </p:spPr>
        <p:txBody>
          <a:bodyPr wrap="square">
            <a:spAutoFit/>
          </a:bodyPr>
          <a:lstStyle/>
          <a:p>
            <a:r>
              <a:rPr lang="cs-CZ" sz="1100" dirty="0" smtClean="0">
                <a:latin typeface="+mj-lt"/>
              </a:rPr>
              <a:t>Frick E, Georg H, Stigler M, Fischer N, Bumeder I,</a:t>
            </a:r>
            <a:r>
              <a:rPr lang="de-DE" sz="1100" dirty="0" smtClean="0">
                <a:latin typeface="+mj-lt"/>
              </a:rPr>
              <a:t> </a:t>
            </a:r>
            <a:r>
              <a:rPr lang="cs-CZ" sz="1100" dirty="0" smtClean="0">
                <a:latin typeface="+mj-lt"/>
              </a:rPr>
              <a:t>Pokorny D (2008) Tumor patients in psychodynamic</a:t>
            </a:r>
            <a:r>
              <a:rPr lang="de-DE" sz="1100" dirty="0" smtClean="0">
                <a:latin typeface="+mj-lt"/>
              </a:rPr>
              <a:t> </a:t>
            </a:r>
            <a:r>
              <a:rPr lang="cs-CZ" sz="1100" dirty="0" smtClean="0">
                <a:latin typeface="+mj-lt"/>
              </a:rPr>
              <a:t>psychotherapy including daydreaming: </a:t>
            </a:r>
            <a:r>
              <a:rPr lang="de-DE" sz="1100" dirty="0" smtClean="0">
                <a:latin typeface="+mj-lt"/>
              </a:rPr>
              <a:t/>
            </a:r>
            <a:br>
              <a:rPr lang="de-DE" sz="1100" dirty="0" smtClean="0">
                <a:latin typeface="+mj-lt"/>
              </a:rPr>
            </a:br>
            <a:r>
              <a:rPr lang="cs-CZ" sz="1100" dirty="0" smtClean="0">
                <a:latin typeface="+mj-lt"/>
              </a:rPr>
              <a:t>Can imagery enhance primary process and positive emotions? Psychotherapy Research 18:444-453</a:t>
            </a:r>
            <a:r>
              <a:rPr lang="de-DE" sz="1100" dirty="0" smtClean="0">
                <a:latin typeface="+mj-lt"/>
              </a:rPr>
              <a:t>.</a:t>
            </a:r>
            <a:endParaRPr lang="de-DE" sz="1100" dirty="0">
              <a:latin typeface="+mj-lt"/>
            </a:endParaRPr>
          </a:p>
        </p:txBody>
      </p:sp>
      <p:sp>
        <p:nvSpPr>
          <p:cNvPr id="5" name="Foliennummernplatzhalter 4"/>
          <p:cNvSpPr>
            <a:spLocks noGrp="1"/>
          </p:cNvSpPr>
          <p:nvPr>
            <p:ph type="sldNum" sz="quarter" idx="12"/>
          </p:nvPr>
        </p:nvSpPr>
        <p:spPr/>
        <p:txBody>
          <a:bodyPr/>
          <a:lstStyle/>
          <a:p>
            <a:pPr>
              <a:defRPr/>
            </a:pPr>
            <a:fld id="{CDAAFF2F-5423-4007-94CE-7778D7A7B1BA}" type="slidenum">
              <a:rPr lang="de-DE" smtClean="0"/>
              <a:pPr>
                <a:defRPr/>
              </a:pPr>
              <a:t>25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0" y="0"/>
            <a:ext cx="9144000" cy="549275"/>
          </a:xfrm>
        </p:spPr>
        <p:txBody>
          <a:bodyPr/>
          <a:lstStyle/>
          <a:p>
            <a:pPr eaLnBrk="1" hangingPunct="1"/>
            <a:r>
              <a:rPr lang="fr-FR" sz="2400" b="1" dirty="0" smtClean="0"/>
              <a:t>Psychoonkologie – Affektsprache</a:t>
            </a:r>
          </a:p>
        </p:txBody>
      </p:sp>
      <p:graphicFrame>
        <p:nvGraphicFramePr>
          <p:cNvPr id="83970" name="Object 2"/>
          <p:cNvGraphicFramePr>
            <a:graphicFrameLocks noChangeAspect="1"/>
          </p:cNvGraphicFramePr>
          <p:nvPr/>
        </p:nvGraphicFramePr>
        <p:xfrm>
          <a:off x="2606675" y="679450"/>
          <a:ext cx="3621088" cy="3613150"/>
        </p:xfrm>
        <a:graphic>
          <a:graphicData uri="http://schemas.openxmlformats.org/presentationml/2006/ole">
            <p:oleObj spid="_x0000_s83970" name="Bild" r:id="rId4" imgW="4008960" imgH="4088880" progId="StaticEnhancedMetafile">
              <p:embed/>
            </p:oleObj>
          </a:graphicData>
        </a:graphic>
      </p:graphicFrame>
      <p:sp>
        <p:nvSpPr>
          <p:cNvPr id="83972" name="Text Box 4"/>
          <p:cNvSpPr txBox="1">
            <a:spLocks noChangeArrowheads="1"/>
          </p:cNvSpPr>
          <p:nvPr/>
        </p:nvSpPr>
        <p:spPr bwMode="auto">
          <a:xfrm>
            <a:off x="1519238" y="4581525"/>
            <a:ext cx="6330950" cy="1200150"/>
          </a:xfrm>
          <a:prstGeom prst="rect">
            <a:avLst/>
          </a:prstGeom>
          <a:noFill/>
          <a:ln w="9525">
            <a:noFill/>
            <a:miter lim="800000"/>
            <a:headEnd/>
            <a:tailEnd/>
          </a:ln>
        </p:spPr>
        <p:txBody>
          <a:bodyPr wrap="none">
            <a:spAutoFit/>
          </a:bodyPr>
          <a:lstStyle/>
          <a:p>
            <a:pPr algn="ctr"/>
            <a:r>
              <a:rPr lang="de-DE" sz="2400" dirty="0">
                <a:latin typeface="Calibri" pitchFamily="34" charset="0"/>
              </a:rPr>
              <a:t>      Positivitätsindex P / (P+N)</a:t>
            </a:r>
          </a:p>
          <a:p>
            <a:pPr algn="ctr"/>
            <a:r>
              <a:rPr lang="de-DE" sz="2400" dirty="0">
                <a:solidFill>
                  <a:srgbClr val="0000FF"/>
                </a:solidFill>
                <a:latin typeface="Calibri" pitchFamily="34" charset="0"/>
              </a:rPr>
              <a:t>         Standardsitzungen</a:t>
            </a:r>
            <a:r>
              <a:rPr lang="de-DE" sz="2400" dirty="0">
                <a:latin typeface="Calibri" pitchFamily="34" charset="0"/>
              </a:rPr>
              <a:t> : </a:t>
            </a:r>
            <a:r>
              <a:rPr lang="de-DE" sz="2400" dirty="0">
                <a:solidFill>
                  <a:srgbClr val="007F00"/>
                </a:solidFill>
                <a:latin typeface="Calibri" pitchFamily="34" charset="0"/>
              </a:rPr>
              <a:t>Imaginations-Sitzungen </a:t>
            </a:r>
            <a:r>
              <a:rPr lang="de-DE" sz="2400" dirty="0">
                <a:solidFill>
                  <a:srgbClr val="0000FF"/>
                </a:solidFill>
                <a:latin typeface="Calibri" pitchFamily="34" charset="0"/>
              </a:rPr>
              <a:t/>
            </a:r>
            <a:br>
              <a:rPr lang="de-DE" sz="2400" dirty="0">
                <a:solidFill>
                  <a:srgbClr val="0000FF"/>
                </a:solidFill>
                <a:latin typeface="Calibri" pitchFamily="34" charset="0"/>
              </a:rPr>
            </a:br>
            <a:r>
              <a:rPr lang="de-DE" sz="2400" dirty="0">
                <a:solidFill>
                  <a:srgbClr val="0000FF"/>
                </a:solidFill>
                <a:latin typeface="Calibri" pitchFamily="34" charset="0"/>
              </a:rPr>
              <a:t>52%</a:t>
            </a:r>
            <a:r>
              <a:rPr lang="de-DE" sz="2400" dirty="0">
                <a:latin typeface="Calibri" pitchFamily="34" charset="0"/>
              </a:rPr>
              <a:t> : </a:t>
            </a:r>
            <a:r>
              <a:rPr lang="de-DE" sz="2400" dirty="0">
                <a:solidFill>
                  <a:srgbClr val="007F00"/>
                </a:solidFill>
                <a:latin typeface="Calibri" pitchFamily="34" charset="0"/>
              </a:rPr>
              <a:t>72%</a:t>
            </a:r>
          </a:p>
        </p:txBody>
      </p:sp>
      <p:sp>
        <p:nvSpPr>
          <p:cNvPr id="83973" name="Text Box 5"/>
          <p:cNvSpPr txBox="1">
            <a:spLocks noChangeArrowheads="1"/>
          </p:cNvSpPr>
          <p:nvPr/>
        </p:nvSpPr>
        <p:spPr bwMode="auto">
          <a:xfrm>
            <a:off x="5609530" y="6309320"/>
            <a:ext cx="3282950" cy="274638"/>
          </a:xfrm>
          <a:prstGeom prst="rect">
            <a:avLst/>
          </a:prstGeom>
          <a:noFill/>
          <a:ln w="9525">
            <a:noFill/>
            <a:miter lim="800000"/>
            <a:headEnd/>
            <a:tailEnd/>
          </a:ln>
        </p:spPr>
        <p:txBody>
          <a:bodyPr wrap="none">
            <a:spAutoFit/>
          </a:bodyPr>
          <a:lstStyle/>
          <a:p>
            <a:r>
              <a:rPr lang="de-DE" sz="1200" i="1" dirty="0"/>
              <a:t>„klassisches Ergebnis“, jedoch: siehe weiter…</a:t>
            </a:r>
          </a:p>
        </p:txBody>
      </p:sp>
      <p:sp>
        <p:nvSpPr>
          <p:cNvPr id="6" name="Foliennummernplatzhalter 5"/>
          <p:cNvSpPr>
            <a:spLocks noGrp="1"/>
          </p:cNvSpPr>
          <p:nvPr>
            <p:ph type="sldNum" sz="quarter" idx="12"/>
          </p:nvPr>
        </p:nvSpPr>
        <p:spPr>
          <a:xfrm>
            <a:off x="8820472" y="6520259"/>
            <a:ext cx="360040" cy="365125"/>
          </a:xfrm>
        </p:spPr>
        <p:txBody>
          <a:bodyPr/>
          <a:lstStyle/>
          <a:p>
            <a:pPr>
              <a:defRPr/>
            </a:pPr>
            <a:fld id="{CDAAFF2F-5423-4007-94CE-7778D7A7B1BA}" type="slidenum">
              <a:rPr lang="de-DE" smtClean="0"/>
              <a:pPr>
                <a:defRPr/>
              </a:pPr>
              <a:t>26</a:t>
            </a:fld>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a:xfrm>
            <a:off x="0" y="0"/>
            <a:ext cx="9144000" cy="549275"/>
          </a:xfrm>
        </p:spPr>
        <p:txBody>
          <a:bodyPr/>
          <a:lstStyle/>
          <a:p>
            <a:pPr eaLnBrk="1" hangingPunct="1"/>
            <a:r>
              <a:rPr lang="fr-FR" sz="2400" b="1" dirty="0" smtClean="0"/>
              <a:t>Psychoonkologie – Affektsprache</a:t>
            </a:r>
          </a:p>
        </p:txBody>
      </p:sp>
      <p:graphicFrame>
        <p:nvGraphicFramePr>
          <p:cNvPr id="352259" name="Object 2"/>
          <p:cNvGraphicFramePr>
            <a:graphicFrameLocks noChangeAspect="1"/>
          </p:cNvGraphicFramePr>
          <p:nvPr/>
        </p:nvGraphicFramePr>
        <p:xfrm>
          <a:off x="663575" y="608013"/>
          <a:ext cx="3621088" cy="3613150"/>
        </p:xfrm>
        <a:graphic>
          <a:graphicData uri="http://schemas.openxmlformats.org/presentationml/2006/ole">
            <p:oleObj spid="_x0000_s82946" name="Bild" r:id="rId4" imgW="4008960" imgH="4088880" progId="StaticEnhancedMetafile">
              <p:embed/>
            </p:oleObj>
          </a:graphicData>
        </a:graphic>
      </p:graphicFrame>
      <p:graphicFrame>
        <p:nvGraphicFramePr>
          <p:cNvPr id="352260" name="Object 3"/>
          <p:cNvGraphicFramePr>
            <a:graphicFrameLocks noChangeAspect="1"/>
          </p:cNvGraphicFramePr>
          <p:nvPr/>
        </p:nvGraphicFramePr>
        <p:xfrm>
          <a:off x="4787900" y="608013"/>
          <a:ext cx="3621088" cy="3613150"/>
        </p:xfrm>
        <a:graphic>
          <a:graphicData uri="http://schemas.openxmlformats.org/presentationml/2006/ole">
            <p:oleObj spid="_x0000_s82947" name="Bild" r:id="rId5" imgW="4008960" imgH="4088880" progId="StaticEnhancedMetafile">
              <p:embed/>
            </p:oleObj>
          </a:graphicData>
        </a:graphic>
      </p:graphicFrame>
      <p:sp>
        <p:nvSpPr>
          <p:cNvPr id="352261" name="Text Box 5"/>
          <p:cNvSpPr txBox="1">
            <a:spLocks noChangeArrowheads="1"/>
          </p:cNvSpPr>
          <p:nvPr/>
        </p:nvSpPr>
        <p:spPr bwMode="auto">
          <a:xfrm>
            <a:off x="107950" y="4293096"/>
            <a:ext cx="4563750" cy="1846659"/>
          </a:xfrm>
          <a:prstGeom prst="rect">
            <a:avLst/>
          </a:prstGeom>
          <a:noFill/>
          <a:ln w="9525">
            <a:noFill/>
            <a:miter lim="800000"/>
            <a:headEnd/>
            <a:tailEnd/>
          </a:ln>
        </p:spPr>
        <p:txBody>
          <a:bodyPr wrap="none">
            <a:spAutoFit/>
          </a:bodyPr>
          <a:lstStyle/>
          <a:p>
            <a:r>
              <a:rPr lang="de-DE" sz="2000" b="1" dirty="0" smtClean="0">
                <a:latin typeface="Calibri" pitchFamily="34" charset="0"/>
              </a:rPr>
              <a:t>Emotionen </a:t>
            </a:r>
            <a:r>
              <a:rPr lang="de-DE" sz="2000" b="1" dirty="0">
                <a:latin typeface="Calibri" pitchFamily="34" charset="0"/>
              </a:rPr>
              <a:t>positiv </a:t>
            </a:r>
            <a:r>
              <a:rPr lang="de-DE" sz="2000" b="1" dirty="0" smtClean="0">
                <a:latin typeface="Calibri" pitchFamily="34" charset="0"/>
              </a:rPr>
              <a:t>(52%) und negativ.</a:t>
            </a:r>
            <a:endParaRPr lang="de-DE" sz="2000" b="1" dirty="0">
              <a:latin typeface="Calibri" pitchFamily="34" charset="0"/>
            </a:endParaRPr>
          </a:p>
          <a:p>
            <a:endParaRPr lang="de-DE" sz="2000" b="1" dirty="0">
              <a:latin typeface="Calibri" pitchFamily="34" charset="0"/>
            </a:endParaRPr>
          </a:p>
          <a:p>
            <a:r>
              <a:rPr lang="de-DE" sz="2000" b="1" dirty="0">
                <a:latin typeface="Calibri" pitchFamily="34" charset="0"/>
              </a:rPr>
              <a:t>Korrelation +.52 (p&lt;0.01):</a:t>
            </a:r>
            <a:br>
              <a:rPr lang="de-DE" sz="2000" b="1" dirty="0">
                <a:latin typeface="Calibri" pitchFamily="34" charset="0"/>
              </a:rPr>
            </a:br>
            <a:r>
              <a:rPr lang="de-DE" dirty="0">
                <a:latin typeface="Calibri" pitchFamily="34" charset="0"/>
              </a:rPr>
              <a:t>Pt mit </a:t>
            </a:r>
            <a:r>
              <a:rPr lang="de-DE" dirty="0" smtClean="0">
                <a:latin typeface="Calibri" pitchFamily="34" charset="0"/>
              </a:rPr>
              <a:t>einem besseren Karnofsky-Status</a:t>
            </a:r>
            <a:r>
              <a:rPr lang="de-DE" dirty="0">
                <a:latin typeface="Calibri" pitchFamily="34" charset="0"/>
              </a:rPr>
              <a:t/>
            </a:r>
            <a:br>
              <a:rPr lang="de-DE" dirty="0">
                <a:latin typeface="Calibri" pitchFamily="34" charset="0"/>
              </a:rPr>
            </a:br>
            <a:r>
              <a:rPr lang="de-DE" dirty="0">
                <a:latin typeface="Calibri" pitchFamily="34" charset="0"/>
              </a:rPr>
              <a:t>gestalten die Verbalteile </a:t>
            </a:r>
            <a:r>
              <a:rPr lang="de-DE" u="sng" dirty="0">
                <a:latin typeface="Calibri" pitchFamily="34" charset="0"/>
              </a:rPr>
              <a:t>emotional positiver</a:t>
            </a:r>
            <a:r>
              <a:rPr lang="de-DE" dirty="0">
                <a:latin typeface="Calibri" pitchFamily="34" charset="0"/>
              </a:rPr>
              <a:t> </a:t>
            </a:r>
            <a:br>
              <a:rPr lang="de-DE" dirty="0">
                <a:latin typeface="Calibri" pitchFamily="34" charset="0"/>
              </a:rPr>
            </a:br>
            <a:r>
              <a:rPr lang="de-DE" dirty="0">
                <a:latin typeface="Calibri" pitchFamily="34" charset="0"/>
              </a:rPr>
              <a:t>als Pt mit einem niedrigeren </a:t>
            </a:r>
            <a:r>
              <a:rPr lang="de-DE" dirty="0" smtClean="0">
                <a:latin typeface="Calibri" pitchFamily="34" charset="0"/>
              </a:rPr>
              <a:t>Karnofsky-Status</a:t>
            </a:r>
            <a:endParaRPr lang="de-DE" dirty="0">
              <a:latin typeface="Calibri" pitchFamily="34" charset="0"/>
            </a:endParaRPr>
          </a:p>
        </p:txBody>
      </p:sp>
      <p:sp>
        <p:nvSpPr>
          <p:cNvPr id="352262" name="Text Box 6"/>
          <p:cNvSpPr txBox="1">
            <a:spLocks noChangeArrowheads="1"/>
          </p:cNvSpPr>
          <p:nvPr/>
        </p:nvSpPr>
        <p:spPr bwMode="auto">
          <a:xfrm>
            <a:off x="4787900" y="4293096"/>
            <a:ext cx="4228593" cy="1569660"/>
          </a:xfrm>
          <a:prstGeom prst="rect">
            <a:avLst/>
          </a:prstGeom>
          <a:noFill/>
          <a:ln w="9525">
            <a:noFill/>
            <a:miter lim="800000"/>
            <a:headEnd/>
            <a:tailEnd/>
          </a:ln>
        </p:spPr>
        <p:txBody>
          <a:bodyPr wrap="square">
            <a:spAutoFit/>
          </a:bodyPr>
          <a:lstStyle/>
          <a:p>
            <a:r>
              <a:rPr lang="de-DE" sz="2000" b="1" dirty="0" smtClean="0">
                <a:latin typeface="Calibri" pitchFamily="34" charset="0"/>
              </a:rPr>
              <a:t>Emotionen </a:t>
            </a:r>
            <a:r>
              <a:rPr lang="de-DE" sz="2000" b="1" dirty="0">
                <a:latin typeface="Calibri" pitchFamily="34" charset="0"/>
              </a:rPr>
              <a:t>vorwiegend positiv (72%).</a:t>
            </a:r>
          </a:p>
          <a:p>
            <a:endParaRPr lang="de-DE" sz="2000" b="1" dirty="0">
              <a:latin typeface="Calibri" pitchFamily="34" charset="0"/>
            </a:endParaRPr>
          </a:p>
          <a:p>
            <a:r>
              <a:rPr lang="de-DE" sz="2000" b="1" dirty="0">
                <a:latin typeface="Calibri" pitchFamily="34" charset="0"/>
              </a:rPr>
              <a:t>Korrelation +.06 (n.s.):</a:t>
            </a:r>
            <a:br>
              <a:rPr lang="de-DE" sz="2000" b="1" dirty="0">
                <a:latin typeface="Calibri" pitchFamily="34" charset="0"/>
              </a:rPr>
            </a:br>
            <a:r>
              <a:rPr lang="de-DE" dirty="0">
                <a:latin typeface="Calibri" pitchFamily="34" charset="0"/>
              </a:rPr>
              <a:t>Pt gestalten den Emotionsteil positiv –</a:t>
            </a:r>
          </a:p>
          <a:p>
            <a:r>
              <a:rPr lang="de-DE" u="sng" dirty="0" smtClean="0">
                <a:latin typeface="Calibri" pitchFamily="34" charset="0"/>
              </a:rPr>
              <a:t>ungeachtet</a:t>
            </a:r>
            <a:r>
              <a:rPr lang="de-DE" dirty="0" smtClean="0">
                <a:latin typeface="Calibri" pitchFamily="34" charset="0"/>
              </a:rPr>
              <a:t> </a:t>
            </a:r>
            <a:r>
              <a:rPr lang="de-DE" dirty="0">
                <a:latin typeface="Calibri" pitchFamily="34" charset="0"/>
              </a:rPr>
              <a:t>ihrer Krankheitsbelastung !</a:t>
            </a:r>
          </a:p>
        </p:txBody>
      </p:sp>
      <p:sp>
        <p:nvSpPr>
          <p:cNvPr id="7" name="Textfeld 6"/>
          <p:cNvSpPr txBox="1"/>
          <p:nvPr/>
        </p:nvSpPr>
        <p:spPr>
          <a:xfrm>
            <a:off x="1461387" y="548680"/>
            <a:ext cx="2606557" cy="369332"/>
          </a:xfrm>
          <a:prstGeom prst="rect">
            <a:avLst/>
          </a:prstGeom>
          <a:solidFill>
            <a:srgbClr val="FFFF00"/>
          </a:solidFill>
        </p:spPr>
        <p:txBody>
          <a:bodyPr wrap="square" rtlCol="0">
            <a:spAutoFit/>
          </a:bodyPr>
          <a:lstStyle/>
          <a:p>
            <a:pPr algn="ctr"/>
            <a:r>
              <a:rPr lang="de-DE" b="1" dirty="0" smtClean="0">
                <a:latin typeface="+mj-lt"/>
              </a:rPr>
              <a:t>Standardsitzungen</a:t>
            </a:r>
            <a:endParaRPr lang="de-DE" b="1" dirty="0">
              <a:latin typeface="+mj-lt"/>
            </a:endParaRPr>
          </a:p>
        </p:txBody>
      </p:sp>
      <p:sp>
        <p:nvSpPr>
          <p:cNvPr id="8" name="Textfeld 7"/>
          <p:cNvSpPr txBox="1"/>
          <p:nvPr/>
        </p:nvSpPr>
        <p:spPr>
          <a:xfrm>
            <a:off x="5565843" y="548680"/>
            <a:ext cx="2606557" cy="369332"/>
          </a:xfrm>
          <a:prstGeom prst="rect">
            <a:avLst/>
          </a:prstGeom>
          <a:solidFill>
            <a:srgbClr val="92D050"/>
          </a:solidFill>
        </p:spPr>
        <p:txBody>
          <a:bodyPr wrap="square" rtlCol="0">
            <a:spAutoFit/>
          </a:bodyPr>
          <a:lstStyle/>
          <a:p>
            <a:pPr algn="ctr"/>
            <a:r>
              <a:rPr lang="de-DE" b="1" dirty="0" smtClean="0">
                <a:latin typeface="+mj-lt"/>
              </a:rPr>
              <a:t>Imaginationen</a:t>
            </a:r>
            <a:endParaRPr lang="de-DE" b="1" dirty="0">
              <a:latin typeface="+mj-lt"/>
            </a:endParaRPr>
          </a:p>
        </p:txBody>
      </p:sp>
      <p:sp>
        <p:nvSpPr>
          <p:cNvPr id="9" name="Foliennummernplatzhalter 8"/>
          <p:cNvSpPr>
            <a:spLocks noGrp="1"/>
          </p:cNvSpPr>
          <p:nvPr>
            <p:ph type="sldNum" sz="quarter" idx="12"/>
          </p:nvPr>
        </p:nvSpPr>
        <p:spPr>
          <a:xfrm>
            <a:off x="8738120" y="6453336"/>
            <a:ext cx="370384" cy="365125"/>
          </a:xfrm>
        </p:spPr>
        <p:txBody>
          <a:bodyPr/>
          <a:lstStyle/>
          <a:p>
            <a:pPr>
              <a:defRPr/>
            </a:pPr>
            <a:fld id="{CDAAFF2F-5423-4007-94CE-7778D7A7B1BA}" type="slidenum">
              <a:rPr lang="de-DE" smtClean="0"/>
              <a:pPr>
                <a:defRPr/>
              </a:pPr>
              <a:t>27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22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2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22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1" grpId="0"/>
      <p:bldP spid="352262" grpId="0"/>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1692275" y="117450"/>
            <a:ext cx="4824413" cy="503238"/>
          </a:xfrm>
          <a:solidFill>
            <a:srgbClr val="92D050"/>
          </a:solidFill>
        </p:spPr>
        <p:txBody>
          <a:bodyPr/>
          <a:lstStyle/>
          <a:p>
            <a:pPr eaLnBrk="1" hangingPunct="1"/>
            <a:r>
              <a:rPr lang="de-DE" sz="2400" b="1" dirty="0" smtClean="0"/>
              <a:t>„Adlerpilotin“ - Imagination</a:t>
            </a:r>
            <a:endParaRPr lang="en-US" sz="2400" b="1" dirty="0" smtClean="0"/>
          </a:p>
        </p:txBody>
      </p:sp>
      <p:sp>
        <p:nvSpPr>
          <p:cNvPr id="330755" name="Rectangle 3"/>
          <p:cNvSpPr>
            <a:spLocks noGrp="1" noChangeArrowheads="1"/>
          </p:cNvSpPr>
          <p:nvPr>
            <p:ph type="body" idx="1"/>
          </p:nvPr>
        </p:nvSpPr>
        <p:spPr>
          <a:xfrm>
            <a:off x="1874838" y="836613"/>
            <a:ext cx="4929187" cy="350837"/>
          </a:xfrm>
        </p:spPr>
        <p:txBody>
          <a:bodyPr/>
          <a:lstStyle/>
          <a:p>
            <a:pPr eaLnBrk="1" hangingPunct="1">
              <a:lnSpc>
                <a:spcPct val="90000"/>
              </a:lnSpc>
              <a:buFontTx/>
              <a:buNone/>
            </a:pPr>
            <a:r>
              <a:rPr lang="en-US" sz="1800" i="1" dirty="0" smtClean="0">
                <a:latin typeface="+mj-lt"/>
              </a:rPr>
              <a:t>(</a:t>
            </a:r>
            <a:r>
              <a:rPr lang="de-DE" sz="1800" i="1" dirty="0" smtClean="0">
                <a:latin typeface="+mj-lt"/>
              </a:rPr>
              <a:t>Patientin fliegt auf dem Rücken eines Adlers</a:t>
            </a:r>
            <a:r>
              <a:rPr lang="en-US" sz="1800" i="1" dirty="0" smtClean="0">
                <a:latin typeface="+mj-lt"/>
              </a:rPr>
              <a:t>)</a:t>
            </a:r>
          </a:p>
        </p:txBody>
      </p:sp>
      <p:pic>
        <p:nvPicPr>
          <p:cNvPr id="330756" name="Picture 4" descr="TR00634_"/>
          <p:cNvPicPr>
            <a:picLocks noChangeAspect="1" noChangeArrowheads="1"/>
          </p:cNvPicPr>
          <p:nvPr/>
        </p:nvPicPr>
        <p:blipFill>
          <a:blip r:embed="rId3" cstate="print"/>
          <a:srcRect/>
          <a:stretch>
            <a:fillRect/>
          </a:stretch>
        </p:blipFill>
        <p:spPr bwMode="auto">
          <a:xfrm>
            <a:off x="0" y="3108325"/>
            <a:ext cx="3044825" cy="3749675"/>
          </a:xfrm>
          <a:prstGeom prst="rect">
            <a:avLst/>
          </a:prstGeom>
          <a:noFill/>
          <a:ln w="9525">
            <a:noFill/>
            <a:miter lim="800000"/>
            <a:headEnd/>
            <a:tailEnd/>
          </a:ln>
        </p:spPr>
      </p:pic>
      <p:sp>
        <p:nvSpPr>
          <p:cNvPr id="330757" name="Rectangle 5"/>
          <p:cNvSpPr>
            <a:spLocks noChangeArrowheads="1"/>
          </p:cNvSpPr>
          <p:nvPr/>
        </p:nvSpPr>
        <p:spPr bwMode="auto">
          <a:xfrm>
            <a:off x="2232025" y="1274763"/>
            <a:ext cx="4572000" cy="641350"/>
          </a:xfrm>
          <a:prstGeom prst="rect">
            <a:avLst/>
          </a:prstGeom>
          <a:noFill/>
          <a:ln w="9525">
            <a:noFill/>
            <a:miter lim="800000"/>
            <a:headEnd/>
            <a:tailEnd/>
          </a:ln>
        </p:spPr>
        <p:txBody>
          <a:bodyPr>
            <a:spAutoFit/>
          </a:bodyPr>
          <a:lstStyle/>
          <a:p>
            <a:r>
              <a:rPr lang="de-DE" dirty="0" smtClean="0">
                <a:latin typeface="+mj-lt"/>
              </a:rPr>
              <a:t>es </a:t>
            </a:r>
            <a:r>
              <a:rPr lang="de-DE" dirty="0">
                <a:latin typeface="+mj-lt"/>
              </a:rPr>
              <a:t>scheint mir, </a:t>
            </a:r>
            <a:br>
              <a:rPr lang="de-DE" dirty="0">
                <a:latin typeface="+mj-lt"/>
              </a:rPr>
            </a:br>
            <a:r>
              <a:rPr lang="de-DE" dirty="0">
                <a:latin typeface="+mj-lt"/>
              </a:rPr>
              <a:t>er fliegt nirgends so genau hin</a:t>
            </a:r>
          </a:p>
        </p:txBody>
      </p:sp>
      <p:sp>
        <p:nvSpPr>
          <p:cNvPr id="330758" name="Rectangle 6"/>
          <p:cNvSpPr>
            <a:spLocks noChangeArrowheads="1"/>
          </p:cNvSpPr>
          <p:nvPr/>
        </p:nvSpPr>
        <p:spPr bwMode="auto">
          <a:xfrm>
            <a:off x="5003800" y="4437063"/>
            <a:ext cx="2124075" cy="366712"/>
          </a:xfrm>
          <a:prstGeom prst="rect">
            <a:avLst/>
          </a:prstGeom>
          <a:noFill/>
          <a:ln w="9525">
            <a:noFill/>
            <a:miter lim="800000"/>
            <a:headEnd/>
            <a:tailEnd/>
          </a:ln>
        </p:spPr>
        <p:txBody>
          <a:bodyPr>
            <a:spAutoFit/>
          </a:bodyPr>
          <a:lstStyle/>
          <a:p>
            <a:r>
              <a:rPr lang="de-DE" dirty="0" smtClean="0">
                <a:latin typeface="+mj-lt"/>
              </a:rPr>
              <a:t>jäh</a:t>
            </a:r>
            <a:r>
              <a:rPr lang="en-US" dirty="0">
                <a:latin typeface="+mj-lt"/>
              </a:rPr>
              <a:t>, </a:t>
            </a:r>
            <a:r>
              <a:rPr lang="de-DE" dirty="0">
                <a:latin typeface="+mj-lt"/>
              </a:rPr>
              <a:t>wir sinken</a:t>
            </a:r>
            <a:r>
              <a:rPr lang="en-US" dirty="0">
                <a:latin typeface="+mj-lt"/>
              </a:rPr>
              <a:t>!</a:t>
            </a:r>
          </a:p>
        </p:txBody>
      </p:sp>
      <p:sp>
        <p:nvSpPr>
          <p:cNvPr id="330759" name="Rectangle 7"/>
          <p:cNvSpPr>
            <a:spLocks noChangeArrowheads="1"/>
          </p:cNvSpPr>
          <p:nvPr/>
        </p:nvSpPr>
        <p:spPr bwMode="auto">
          <a:xfrm>
            <a:off x="2773363" y="1865313"/>
            <a:ext cx="4967287" cy="366712"/>
          </a:xfrm>
          <a:prstGeom prst="rect">
            <a:avLst/>
          </a:prstGeom>
          <a:noFill/>
          <a:ln w="9525">
            <a:noFill/>
            <a:miter lim="800000"/>
            <a:headEnd/>
            <a:tailEnd/>
          </a:ln>
        </p:spPr>
        <p:txBody>
          <a:bodyPr>
            <a:spAutoFit/>
          </a:bodyPr>
          <a:lstStyle/>
          <a:p>
            <a:r>
              <a:rPr lang="de-DE" i="1" dirty="0" smtClean="0">
                <a:solidFill>
                  <a:schemeClr val="bg1">
                    <a:lumMod val="50000"/>
                  </a:schemeClr>
                </a:solidFill>
                <a:latin typeface="+mj-lt"/>
              </a:rPr>
              <a:t>können </a:t>
            </a:r>
            <a:r>
              <a:rPr lang="de-DE" i="1" dirty="0">
                <a:solidFill>
                  <a:schemeClr val="bg1">
                    <a:lumMod val="50000"/>
                  </a:schemeClr>
                </a:solidFill>
                <a:latin typeface="+mj-lt"/>
              </a:rPr>
              <a:t>Sie ihn irgendwie beeinflussen?</a:t>
            </a:r>
          </a:p>
        </p:txBody>
      </p:sp>
      <p:sp>
        <p:nvSpPr>
          <p:cNvPr id="330760" name="Rectangle 8"/>
          <p:cNvSpPr>
            <a:spLocks noChangeArrowheads="1"/>
          </p:cNvSpPr>
          <p:nvPr/>
        </p:nvSpPr>
        <p:spPr bwMode="auto">
          <a:xfrm>
            <a:off x="3563938" y="2716213"/>
            <a:ext cx="2592387" cy="366712"/>
          </a:xfrm>
          <a:prstGeom prst="rect">
            <a:avLst/>
          </a:prstGeom>
          <a:noFill/>
          <a:ln w="9525">
            <a:noFill/>
            <a:miter lim="800000"/>
            <a:headEnd/>
            <a:tailEnd/>
          </a:ln>
        </p:spPr>
        <p:txBody>
          <a:bodyPr>
            <a:spAutoFit/>
          </a:bodyPr>
          <a:lstStyle/>
          <a:p>
            <a:r>
              <a:rPr lang="de-DE" i="1" dirty="0" smtClean="0">
                <a:solidFill>
                  <a:schemeClr val="bg1">
                    <a:lumMod val="50000"/>
                  </a:schemeClr>
                </a:solidFill>
                <a:latin typeface="+mj-lt"/>
              </a:rPr>
              <a:t>ja</a:t>
            </a:r>
            <a:endParaRPr lang="en-US" i="1" dirty="0">
              <a:solidFill>
                <a:schemeClr val="bg1">
                  <a:lumMod val="50000"/>
                </a:schemeClr>
              </a:solidFill>
              <a:latin typeface="+mj-lt"/>
            </a:endParaRPr>
          </a:p>
        </p:txBody>
      </p:sp>
      <p:sp>
        <p:nvSpPr>
          <p:cNvPr id="330761" name="Rectangle 9"/>
          <p:cNvSpPr>
            <a:spLocks noChangeArrowheads="1"/>
          </p:cNvSpPr>
          <p:nvPr/>
        </p:nvSpPr>
        <p:spPr bwMode="auto">
          <a:xfrm>
            <a:off x="3887788" y="3357563"/>
            <a:ext cx="3421062" cy="366712"/>
          </a:xfrm>
          <a:prstGeom prst="rect">
            <a:avLst/>
          </a:prstGeom>
          <a:noFill/>
          <a:ln w="9525">
            <a:noFill/>
            <a:miter lim="800000"/>
            <a:headEnd/>
            <a:tailEnd/>
          </a:ln>
        </p:spPr>
        <p:txBody>
          <a:bodyPr>
            <a:spAutoFit/>
          </a:bodyPr>
          <a:lstStyle/>
          <a:p>
            <a:r>
              <a:rPr lang="en-US" i="1" dirty="0" smtClean="0">
                <a:solidFill>
                  <a:schemeClr val="bg1">
                    <a:lumMod val="50000"/>
                  </a:schemeClr>
                </a:solidFill>
                <a:latin typeface="+mj-lt"/>
              </a:rPr>
              <a:t>s</a:t>
            </a:r>
            <a:r>
              <a:rPr lang="de-DE" i="1" dirty="0">
                <a:solidFill>
                  <a:schemeClr val="bg1">
                    <a:lumMod val="50000"/>
                  </a:schemeClr>
                </a:solidFill>
                <a:latin typeface="+mj-lt"/>
              </a:rPr>
              <a:t>o, was sehen sie jetzt vor sich</a:t>
            </a:r>
            <a:r>
              <a:rPr lang="en-US" i="1" dirty="0">
                <a:solidFill>
                  <a:schemeClr val="bg1">
                    <a:lumMod val="50000"/>
                  </a:schemeClr>
                </a:solidFill>
                <a:latin typeface="+mj-lt"/>
              </a:rPr>
              <a:t>?</a:t>
            </a:r>
          </a:p>
        </p:txBody>
      </p:sp>
      <p:sp>
        <p:nvSpPr>
          <p:cNvPr id="330762" name="Rectangle 10"/>
          <p:cNvSpPr>
            <a:spLocks noChangeArrowheads="1"/>
          </p:cNvSpPr>
          <p:nvPr/>
        </p:nvSpPr>
        <p:spPr bwMode="auto">
          <a:xfrm>
            <a:off x="4321175" y="3795713"/>
            <a:ext cx="1546225" cy="366712"/>
          </a:xfrm>
          <a:prstGeom prst="rect">
            <a:avLst/>
          </a:prstGeom>
          <a:noFill/>
          <a:ln w="9525">
            <a:noFill/>
            <a:miter lim="800000"/>
            <a:headEnd/>
            <a:tailEnd/>
          </a:ln>
        </p:spPr>
        <p:txBody>
          <a:bodyPr>
            <a:spAutoFit/>
          </a:bodyPr>
          <a:lstStyle/>
          <a:p>
            <a:r>
              <a:rPr lang="de-DE" dirty="0" smtClean="0">
                <a:latin typeface="+mj-lt"/>
              </a:rPr>
              <a:t>eine </a:t>
            </a:r>
            <a:r>
              <a:rPr lang="de-DE" dirty="0">
                <a:latin typeface="+mj-lt"/>
              </a:rPr>
              <a:t>Stadt</a:t>
            </a:r>
            <a:endParaRPr lang="en-US" dirty="0">
              <a:latin typeface="+mj-lt"/>
            </a:endParaRPr>
          </a:p>
        </p:txBody>
      </p:sp>
      <p:sp>
        <p:nvSpPr>
          <p:cNvPr id="330763" name="Rectangle 11"/>
          <p:cNvSpPr>
            <a:spLocks noChangeArrowheads="1"/>
          </p:cNvSpPr>
          <p:nvPr/>
        </p:nvSpPr>
        <p:spPr bwMode="auto">
          <a:xfrm>
            <a:off x="4824413" y="4070350"/>
            <a:ext cx="971550" cy="366713"/>
          </a:xfrm>
          <a:prstGeom prst="rect">
            <a:avLst/>
          </a:prstGeom>
          <a:noFill/>
          <a:ln w="9525">
            <a:noFill/>
            <a:miter lim="800000"/>
            <a:headEnd/>
            <a:tailEnd/>
          </a:ln>
        </p:spPr>
        <p:txBody>
          <a:bodyPr>
            <a:spAutoFit/>
          </a:bodyPr>
          <a:lstStyle/>
          <a:p>
            <a:r>
              <a:rPr lang="de-DE" i="1" dirty="0" smtClean="0">
                <a:solidFill>
                  <a:schemeClr val="bg1">
                    <a:lumMod val="50000"/>
                  </a:schemeClr>
                </a:solidFill>
                <a:latin typeface="+mj-lt"/>
              </a:rPr>
              <a:t>hm</a:t>
            </a:r>
            <a:endParaRPr lang="en-US" i="1" dirty="0">
              <a:solidFill>
                <a:schemeClr val="bg1">
                  <a:lumMod val="50000"/>
                </a:schemeClr>
              </a:solidFill>
              <a:latin typeface="+mj-lt"/>
            </a:endParaRPr>
          </a:p>
        </p:txBody>
      </p:sp>
      <p:sp>
        <p:nvSpPr>
          <p:cNvPr id="330764" name="Rectangle 12"/>
          <p:cNvSpPr>
            <a:spLocks noChangeArrowheads="1"/>
          </p:cNvSpPr>
          <p:nvPr/>
        </p:nvSpPr>
        <p:spPr bwMode="auto">
          <a:xfrm>
            <a:off x="3060700" y="2139950"/>
            <a:ext cx="4967288" cy="641350"/>
          </a:xfrm>
          <a:prstGeom prst="rect">
            <a:avLst/>
          </a:prstGeom>
          <a:noFill/>
          <a:ln w="9525">
            <a:noFill/>
            <a:miter lim="800000"/>
            <a:headEnd/>
            <a:tailEnd/>
          </a:ln>
        </p:spPr>
        <p:txBody>
          <a:bodyPr>
            <a:spAutoFit/>
          </a:bodyPr>
          <a:lstStyle/>
          <a:p>
            <a:r>
              <a:rPr lang="de-DE" dirty="0" smtClean="0">
                <a:latin typeface="+mj-lt"/>
              </a:rPr>
              <a:t>ja</a:t>
            </a:r>
            <a:r>
              <a:rPr lang="en-US" dirty="0">
                <a:latin typeface="+mj-lt"/>
              </a:rPr>
              <a:t>, </a:t>
            </a:r>
            <a:r>
              <a:rPr lang="de-DE" dirty="0">
                <a:latin typeface="+mj-lt"/>
              </a:rPr>
              <a:t>ich kann versuchen seinen Kopf nach unten </a:t>
            </a:r>
            <a:br>
              <a:rPr lang="de-DE" dirty="0">
                <a:latin typeface="+mj-lt"/>
              </a:rPr>
            </a:br>
            <a:r>
              <a:rPr lang="de-DE" dirty="0">
                <a:latin typeface="+mj-lt"/>
              </a:rPr>
              <a:t>zu drücken, um ihn zum Sinken zu bringen </a:t>
            </a:r>
            <a:endParaRPr lang="en-US" dirty="0">
              <a:latin typeface="+mj-lt"/>
            </a:endParaRPr>
          </a:p>
        </p:txBody>
      </p:sp>
      <p:sp>
        <p:nvSpPr>
          <p:cNvPr id="330765" name="Rectangle 13"/>
          <p:cNvSpPr>
            <a:spLocks noChangeArrowheads="1"/>
          </p:cNvSpPr>
          <p:nvPr/>
        </p:nvSpPr>
        <p:spPr bwMode="auto">
          <a:xfrm>
            <a:off x="3779838" y="2990279"/>
            <a:ext cx="2592387" cy="366713"/>
          </a:xfrm>
          <a:prstGeom prst="rect">
            <a:avLst/>
          </a:prstGeom>
          <a:noFill/>
          <a:ln w="9525">
            <a:noFill/>
            <a:miter lim="800000"/>
            <a:headEnd/>
            <a:tailEnd/>
          </a:ln>
        </p:spPr>
        <p:txBody>
          <a:bodyPr>
            <a:spAutoFit/>
          </a:bodyPr>
          <a:lstStyle/>
          <a:p>
            <a:r>
              <a:rPr lang="de-DE" dirty="0" smtClean="0">
                <a:latin typeface="+mj-lt"/>
              </a:rPr>
              <a:t>jäh</a:t>
            </a:r>
            <a:r>
              <a:rPr lang="en-US" dirty="0">
                <a:latin typeface="+mj-lt"/>
              </a:rPr>
              <a:t>, </a:t>
            </a:r>
            <a:r>
              <a:rPr lang="de-DE" dirty="0">
                <a:latin typeface="+mj-lt"/>
              </a:rPr>
              <a:t>er geht runter!</a:t>
            </a:r>
            <a:endParaRPr lang="en-US" dirty="0">
              <a:latin typeface="+mj-lt"/>
            </a:endParaRPr>
          </a:p>
        </p:txBody>
      </p:sp>
      <p:pic>
        <p:nvPicPr>
          <p:cNvPr id="330766" name="Picture 14" descr="AN03373_"/>
          <p:cNvPicPr>
            <a:picLocks noChangeAspect="1" noChangeArrowheads="1"/>
          </p:cNvPicPr>
          <p:nvPr/>
        </p:nvPicPr>
        <p:blipFill>
          <a:blip r:embed="rId4" cstate="print"/>
          <a:srcRect/>
          <a:stretch>
            <a:fillRect/>
          </a:stretch>
        </p:blipFill>
        <p:spPr bwMode="auto">
          <a:xfrm>
            <a:off x="9685338" y="-674688"/>
            <a:ext cx="1985962" cy="2138363"/>
          </a:xfrm>
          <a:prstGeom prst="rect">
            <a:avLst/>
          </a:prstGeom>
          <a:noFill/>
          <a:ln w="9525">
            <a:noFill/>
            <a:miter lim="800000"/>
            <a:headEnd/>
            <a:tailEnd/>
          </a:ln>
        </p:spPr>
      </p:pic>
      <p:sp>
        <p:nvSpPr>
          <p:cNvPr id="15" name="Foliennummernplatzhalter 14"/>
          <p:cNvSpPr>
            <a:spLocks noGrp="1"/>
          </p:cNvSpPr>
          <p:nvPr>
            <p:ph type="sldNum" sz="quarter" idx="12"/>
          </p:nvPr>
        </p:nvSpPr>
        <p:spPr>
          <a:xfrm>
            <a:off x="8738120" y="6453336"/>
            <a:ext cx="370384" cy="365125"/>
          </a:xfrm>
        </p:spPr>
        <p:txBody>
          <a:bodyPr/>
          <a:lstStyle/>
          <a:p>
            <a:pPr>
              <a:defRPr/>
            </a:pPr>
            <a:fld id="{CDAAFF2F-5423-4007-94CE-7778D7A7B1BA}" type="slidenum">
              <a:rPr lang="de-DE" smtClean="0"/>
              <a:pPr>
                <a:defRPr/>
              </a:pPr>
              <a:t>28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094 -0.01389 C -0.01788 -0.01667 -0.02535 -0.01783 -0.0316 -0.02222 C -0.0724 -0.04931 0.00173 -0.01644 -0.05486 -0.04167 C -0.07865 -0.05232 -0.10295 -0.06366 -0.12761 -0.07199 C -0.18733 -0.0926 -0.24861 -0.11181 -0.30886 -0.13056 C -0.38438 -0.12385 -0.46111 -0.1294 -0.53594 -0.11088 C -0.58333 -0.09931 -0.6658 -0.02847 -0.69618 0.03333 C -0.71163 0.06481 -0.71997 0.0956 -0.73993 0.12222 C -0.75313 0.20416 -0.73559 0.12824 -0.76077 0.18055 C -0.76476 0.18889 -0.7658 0.1993 -0.7691 0.20833 C -0.77552 0.22546 -0.78368 0.2412 -0.78993 0.25833 C -0.82674 0.35926 -0.78941 0.27037 -0.81285 0.325 C -0.81511 0.33796 -0.81927 0.35069 -0.81927 0.36389 C -0.81927 0.40926 -0.81667 0.45486 -0.81285 0.5 C -0.81094 0.52639 -0.79167 0.53796 -0.77743 0.55 C -0.77448 0.55254 -0.77153 0.55509 -0.7691 0.55833 C -0.76667 0.56157 -0.76563 0.5669 -0.76285 0.56944 C -0.74965 0.58171 -0.73281 0.58565 -0.7191 0.59722 C -0.66667 0.64213 -0.71597 0.62291 -0.64618 0.63611 C -0.62205 0.63333 -0.59757 0.63264 -0.57361 0.62778 C -0.56684 0.62639 -0.56285 0.61342 -0.55868 0.60833 C -0.55156 0.59861 -0.54323 0.59028 -0.53594 0.58055 C -0.52726 0.56875 -0.53021 0.56481 -0.52118 0.55 C -0.51719 0.54282 -0.51146 0.53703 -0.50677 0.53055 C -0.49583 0.46018 -0.50886 0.52153 -0.47761 0.44444 C -0.46198 0.40625 -0.43368 0.32778 -0.43368 0.32801 C -0.4316 0.31481 -0.43056 0.30139 -0.42743 0.28889 C -0.4257 0.28171 -0.41945 0.27685 -0.4191 0.26944 C -0.41788 0.23981 -0.43715 0.22106 -0.45469 0.21111 C -0.49254 0.16065 -0.60504 0.19884 -0.62327 0.2 C -0.63507 0.21296 -0.64809 0.22453 -0.65868 0.23889 C -0.67222 0.25694 -0.68281 0.27916 -0.69618 0.29722 C -0.69827 0.30648 -0.69931 0.3162 -0.70261 0.325 C -0.71858 0.37014 -0.71597 0.33935 -0.72535 0.38333 C -0.73629 0.43217 -0.72309 0.41088 -0.73993 0.43333 C -0.75261 0.5118 -0.73889 0.4375 -0.75452 0.5 C -0.75695 0.50995 -0.75729 0.52106 -0.76077 0.53055 C -0.76458 0.54051 -0.79583 0.56713 -0.79827 0.56944 C -0.83264 0.60046 -0.8316 0.60532 -0.87153 0.61666 C -0.90243 0.61389 -0.93577 0.62338 -0.96493 0.60833 C -0.97691 0.60231 -0.97465 0.57685 -0.97969 0.56111 C -0.99288 0.51852 -0.99722 0.45046 -1.00243 0.40555 C -1.00434 0.38889 -1.00434 0.37153 -1.00868 0.35555 C -1.01146 0.3449 -1.01684 0.33518 -1.02327 0.32778 C -1.03663 0.3125 -1.06702 0.28889 -1.06702 0.28912 C -1.07188 0.2787 -1.0809 0.27037 -1.0816 0.25833 C -1.09202 0.0868 -1.06198 0.15185 -0.92327 0.14166 C -0.77674 0.16435 -0.81945 0.11643 -0.78368 0.2 C -0.7816 0.22222 -0.78108 0.2449 -0.77743 0.26666 C -0.77708 0.26898 -0.76649 0.29328 -0.76285 0.29722 C -0.73247 0.33078 -0.69549 0.35046 -0.66111 0.375 C -0.64844 0.38403 -0.63542 0.39236 -0.62327 0.40278 C -0.61059 0.41389 -0.60191 0.43264 -0.58785 0.44166 C -0.55434 0.46389 -0.51389 0.47361 -0.47761 0.48055 C -0.44618 0.47778 -0.41372 0.48426 -0.38368 0.47222 C -0.37188 0.46736 -0.36806 0.44676 -0.36094 0.43333 C -0.31979 0.35648 -0.34757 0.39583 -0.31702 0.35555 C -0.26945 0.19884 -0.26788 0.24375 -0.2941 0.03611 C -0.29462 0.03217 -0.32136 0.01782 -0.32327 0.01666 C -0.36719 0.0287 -0.41389 0.02801 -0.45469 0.05278 C -0.48073 0.06875 -0.48281 0.1669 -0.48403 0.18889 C -0.49757 0.45833 -0.48333 0.31389 -0.49861 0.45278 C -0.51111 0.87268 -0.43698 0.75509 -0.84844 0.725 C -0.86163 0.72407 -0.87327 0.71203 -0.88611 0.70555 C -0.89792 0.68981 -0.91111 0.67592 -0.92118 0.65833 C -0.93056 0.64213 -0.93872 0.60879 -0.9441 0.58889 C -0.94202 0.56018 -0.9467 0.52916 -0.93785 0.50278 C -0.93333 0.48958 -0.91823 0.49004 -0.90868 0.48333 C -0.8691 0.45555 -0.91667 0.47477 -0.82118 0.46389 C -0.7934 0.44953 -0.57899 0.33171 -0.50052 0.30833 C -0.45156 0.29375 -0.3625 0.28426 -0.31077 0.27778 C -0.31702 0.26944 -0.32778 0.24282 -0.33177 0.23889 C -0.35625 0.21342 -0.37431 0.21782 -0.40452 0.21111 C -0.52101 0.18518 -0.37587 0.21389 -0.49254 0.19166 C -0.57674 0.2037 -0.67448 0.16666 -0.74618 0.22778 C -0.78316 0.25926 -0.74271 0.34444 -0.73993 0.40278 C -0.73629 0.48171 -0.725 0.55139 -0.71077 0.62778 C -0.71285 0.64352 -0.70729 0.6662 -0.71702 0.675 C -0.72726 0.68403 -0.75643 0.66551 -0.7691 0.65833 C -0.78125 0.63287 -0.79618 0.5993 -0.81285 0.58055 C -0.8691 0.51805 -0.87222 0.55023 -0.91493 0.47222 C -0.94288 0.42129 -0.95625 0.36574 -0.97327 0.30833 C -0.96632 0.28518 -0.96771 0.25324 -0.95243 0.23889 C -0.92431 0.21227 -0.88663 0.27592 -0.87153 0.28611 C -0.83663 0.30926 -0.79913 0.325 -0.76285 0.34444 C -0.72604 0.36412 -0.6849 0.36412 -0.64618 0.375 C -0.51788 0.41111 -0.55538 0.39097 -0.50052 0.42222 C -0.49583 0.41944 -0.48941 0.41921 -0.48611 0.41389 C -0.48143 0.40625 -0.47986 0.3956 -0.47761 0.38611 C -0.47222 0.36041 -0.46823 0.33403 -0.46285 0.30833 C -0.44583 0.22708 -0.44688 0.23495 -0.42743 0.17222 C -0.42465 0.14907 -0.4184 0.12615 -0.4191 0.10278 C -0.42049 0.05046 -0.42448 -0.00209 -0.43368 -0.05278 C -0.43906 -0.08241 -0.48594 -0.12801 -0.50677 -0.13889 C -0.51788 -0.14491 -0.53056 -0.1463 -0.54236 -0.15 C -0.6533 -0.1426 -0.6434 -0.16644 -0.70261 -0.11088 C -0.71354 -0.08542 -0.71702 -0.07917 -0.72535 -0.04445 C -0.73681 0.00278 -0.72413 -0.01111 -0.74618 0.03333 C -0.75 0.04097 -0.7559 0.04629 -0.76077 0.05278 C -0.78924 0.09074 -0.78993 0.08611 -0.82743 0.11111 C -0.83768 0.1294 -0.85278 0.14259 -0.86302 0.16111 C -0.88403 0.19953 -0.8974 0.2449 -0.91493 0.28611 C -0.90243 0.36551 -0.92327 0.29166 -0.87153 0.33611 C -0.85399 0.35092 -0.84202 0.375 -0.82743 0.39444 C -0.78976 0.44467 -0.80643 0.41852 -0.77743 0.47222 C -0.77431 0.47801 -0.76754 0.47731 -0.76285 0.48055 C -0.72448 0.50602 -0.77153 0.47847 -0.73368 0.5 C -0.58143 0.48611 -0.57865 0.5294 -0.50677 0.43333 C -0.4941 0.39282 -0.50434 0.41875 -0.46285 0.36666 C -0.45781 0.36041 -0.45104 0.34213 -0.44844 0.33611 C -0.44288 0.30115 -0.43958 0.26551 -0.43368 0.23055 C -0.43021 0.20995 -0.42413 0.20671 -0.41285 0.19166 C -0.40799 0.18518 -0.40313 0.1787 -0.39827 0.17222 C -0.38872 0.15949 -0.37274 0.16088 -0.36094 0.15278 C -0.3224 0.12731 -0.36962 0.15486 -0.33177 0.13333 C -0.31875 0.11041 -0.33403 0.13356 -0.31077 0.11389 C -0.30747 0.11111 -0.30521 0.10648 -0.30261 0.10278 C -0.30452 0.09352 -0.30886 0.075 -0.30886 0.07523 " pathEditMode="relative" rAng="0" ptsTypes="fffffffffffffffffffffffffffffffffffffffffffffffffffffffffffffffffffffffffffffffffffffffffffffffffffffffffffffffffffffA">
                                      <p:cBhvr>
                                        <p:cTn id="18" dur="5000" fill="hold"/>
                                        <p:tgtEl>
                                          <p:spTgt spid="330766"/>
                                        </p:tgtEl>
                                        <p:attrNameLst>
                                          <p:attrName>ppt_x</p:attrName>
                                          <p:attrName>ppt_y</p:attrName>
                                        </p:attrNameLst>
                                      </p:cBhvr>
                                      <p:rCtr x="-534" y="367"/>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7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7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07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1800000">
                                      <p:cBhvr>
                                        <p:cTn id="34" dur="2000" fill="hold"/>
                                        <p:tgtEl>
                                          <p:spTgt spid="330766"/>
                                        </p:tgtEl>
                                        <p:attrNameLst>
                                          <p:attrName>r</p:attrName>
                                        </p:attrNameLst>
                                      </p:cBhvr>
                                    </p:animRo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330765"/>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0.30886 0.07523 L -0.27396 0.50555 " pathEditMode="relative" rAng="0" ptsTypes="AA">
                                      <p:cBhvr>
                                        <p:cTn id="39" dur="2000" fill="hold"/>
                                        <p:tgtEl>
                                          <p:spTgt spid="330766"/>
                                        </p:tgtEl>
                                        <p:attrNameLst>
                                          <p:attrName>ppt_x</p:attrName>
                                          <p:attrName>ppt_y</p:attrName>
                                        </p:attrNameLst>
                                      </p:cBhvr>
                                      <p:rCtr x="17" y="215"/>
                                    </p:animMotion>
                                  </p:childTnLst>
                                </p:cTn>
                              </p:par>
                            </p:childTnLst>
                          </p:cTn>
                        </p:par>
                        <p:par>
                          <p:cTn id="40" fill="hold">
                            <p:stCondLst>
                              <p:cond delay="4000"/>
                            </p:stCondLst>
                            <p:childTnLst>
                              <p:par>
                                <p:cTn id="41" presetID="8" presetClass="emph" presetSubtype="0" fill="hold" nodeType="afterEffect">
                                  <p:stCondLst>
                                    <p:cond delay="0"/>
                                  </p:stCondLst>
                                  <p:childTnLst>
                                    <p:animRot by="1800000">
                                      <p:cBhvr>
                                        <p:cTn id="42" dur="2000" fill="hold"/>
                                        <p:tgtEl>
                                          <p:spTgt spid="330766"/>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07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07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30756"/>
                                        </p:tgtEl>
                                        <p:attrNameLst>
                                          <p:attrName>style.visibility</p:attrName>
                                        </p:attrNameLst>
                                      </p:cBhvr>
                                      <p:to>
                                        <p:strVal val="visible"/>
                                      </p:to>
                                    </p:set>
                                    <p:animEffect transition="in" filter="dissolve">
                                      <p:cBhvr>
                                        <p:cTn id="55" dur="5000"/>
                                        <p:tgtEl>
                                          <p:spTgt spid="33075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3076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3075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27396 0.50556 C -0.45695 0.26042 -0.63924 0.01551 -0.7507 0.06505 C -0.86233 0.11482 -0.9349 0.68611 -0.9434 0.80486 " pathEditMode="relative" rAng="0" ptsTypes="aaA">
                                      <p:cBhvr>
                                        <p:cTn id="67" dur="5000" fill="hold"/>
                                        <p:tgtEl>
                                          <p:spTgt spid="330766"/>
                                        </p:tgtEl>
                                        <p:attrNameLst>
                                          <p:attrName>ppt_x</p:attrName>
                                          <p:attrName>ppt_y</p:attrName>
                                        </p:attrNameLst>
                                      </p:cBhvr>
                                      <p:rCtr x="-335" y="-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animBg="1"/>
      <p:bldP spid="330755" grpId="0" build="p"/>
      <p:bldP spid="330757" grpId="0"/>
      <p:bldP spid="330758" grpId="0"/>
      <p:bldP spid="330759" grpId="0"/>
      <p:bldP spid="330760" grpId="0"/>
      <p:bldP spid="330761" grpId="0"/>
      <p:bldP spid="330762" grpId="0"/>
      <p:bldP spid="330763" grpId="0"/>
      <p:bldP spid="330764" grpId="0"/>
      <p:bldP spid="3307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feld 3"/>
          <p:cNvSpPr txBox="1">
            <a:spLocks noChangeArrowheads="1"/>
          </p:cNvSpPr>
          <p:nvPr/>
        </p:nvSpPr>
        <p:spPr bwMode="auto">
          <a:xfrm>
            <a:off x="3406775" y="1414463"/>
            <a:ext cx="2362200" cy="369887"/>
          </a:xfrm>
          <a:prstGeom prst="rect">
            <a:avLst/>
          </a:prstGeom>
          <a:noFill/>
          <a:ln w="9525">
            <a:noFill/>
            <a:miter lim="800000"/>
            <a:headEnd/>
            <a:tailEnd/>
          </a:ln>
        </p:spPr>
        <p:txBody>
          <a:bodyPr wrap="none">
            <a:spAutoFit/>
          </a:bodyPr>
          <a:lstStyle/>
          <a:p>
            <a:pPr algn="ctr"/>
            <a:r>
              <a:rPr lang="de-DE" b="1" dirty="0">
                <a:latin typeface="Calibri" pitchFamily="34" charset="0"/>
              </a:rPr>
              <a:t>Eine Antrittsvorlesung.</a:t>
            </a:r>
          </a:p>
        </p:txBody>
      </p:sp>
      <p:sp>
        <p:nvSpPr>
          <p:cNvPr id="103426" name="Textfeld 4"/>
          <p:cNvSpPr txBox="1">
            <a:spLocks noChangeArrowheads="1"/>
          </p:cNvSpPr>
          <p:nvPr/>
        </p:nvSpPr>
        <p:spPr bwMode="auto">
          <a:xfrm>
            <a:off x="1106488" y="314325"/>
            <a:ext cx="6908800" cy="954088"/>
          </a:xfrm>
          <a:prstGeom prst="rect">
            <a:avLst/>
          </a:prstGeom>
          <a:noFill/>
          <a:ln w="9525">
            <a:noFill/>
            <a:miter lim="800000"/>
            <a:headEnd/>
            <a:tailEnd/>
          </a:ln>
        </p:spPr>
        <p:txBody>
          <a:bodyPr wrap="none">
            <a:spAutoFit/>
          </a:bodyPr>
          <a:lstStyle/>
          <a:p>
            <a:pPr algn="ctr"/>
            <a:r>
              <a:rPr lang="de-DE" sz="2800" b="1" dirty="0">
                <a:latin typeface="Calibri" pitchFamily="34" charset="0"/>
              </a:rPr>
              <a:t>Kann Imagination heilen?</a:t>
            </a:r>
          </a:p>
          <a:p>
            <a:pPr algn="ctr"/>
            <a:r>
              <a:rPr lang="de-DE" sz="2800" b="1" dirty="0">
                <a:latin typeface="Calibri" pitchFamily="34" charset="0"/>
              </a:rPr>
              <a:t>Nacht- und Tagträume in der Psychotherapie.</a:t>
            </a:r>
          </a:p>
        </p:txBody>
      </p:sp>
      <p:sp>
        <p:nvSpPr>
          <p:cNvPr id="7" name="Textfeld 6"/>
          <p:cNvSpPr txBox="1">
            <a:spLocks noChangeArrowheads="1"/>
          </p:cNvSpPr>
          <p:nvPr/>
        </p:nvSpPr>
        <p:spPr bwMode="auto">
          <a:xfrm>
            <a:off x="2617788" y="2062163"/>
            <a:ext cx="3768725" cy="641350"/>
          </a:xfrm>
          <a:prstGeom prst="rect">
            <a:avLst/>
          </a:prstGeom>
          <a:noFill/>
          <a:ln w="9525">
            <a:noFill/>
            <a:miter lim="800000"/>
            <a:headEnd/>
            <a:tailEnd/>
          </a:ln>
        </p:spPr>
        <p:txBody>
          <a:bodyPr wrap="none">
            <a:spAutoFit/>
          </a:bodyPr>
          <a:lstStyle/>
          <a:p>
            <a:pPr algn="ctr"/>
            <a:r>
              <a:rPr lang="de-DE" b="1" i="1" dirty="0">
                <a:latin typeface="Calibri" pitchFamily="34" charset="0"/>
              </a:rPr>
              <a:t>In dieser Vorlesung haben Sie gelernt,</a:t>
            </a:r>
            <a:br>
              <a:rPr lang="de-DE" b="1" i="1" dirty="0">
                <a:latin typeface="Calibri" pitchFamily="34" charset="0"/>
              </a:rPr>
            </a:br>
            <a:r>
              <a:rPr lang="de-DE" b="1" i="1" dirty="0">
                <a:latin typeface="Calibri" pitchFamily="34" charset="0"/>
              </a:rPr>
              <a:t>ob Imagination heilen kann.</a:t>
            </a:r>
          </a:p>
        </p:txBody>
      </p:sp>
      <p:sp>
        <p:nvSpPr>
          <p:cNvPr id="8" name="Textfeld 7"/>
          <p:cNvSpPr txBox="1">
            <a:spLocks noChangeArrowheads="1"/>
          </p:cNvSpPr>
          <p:nvPr/>
        </p:nvSpPr>
        <p:spPr bwMode="auto">
          <a:xfrm>
            <a:off x="2478088" y="2782888"/>
            <a:ext cx="3984625" cy="646112"/>
          </a:xfrm>
          <a:prstGeom prst="rect">
            <a:avLst/>
          </a:prstGeom>
          <a:noFill/>
          <a:ln w="9525">
            <a:noFill/>
            <a:miter lim="800000"/>
            <a:headEnd/>
            <a:tailEnd/>
          </a:ln>
        </p:spPr>
        <p:txBody>
          <a:bodyPr wrap="none">
            <a:spAutoFit/>
          </a:bodyPr>
          <a:lstStyle/>
          <a:p>
            <a:pPr algn="ctr"/>
            <a:r>
              <a:rPr lang="de-DE" b="1" i="1" dirty="0">
                <a:latin typeface="Calibri" pitchFamily="34" charset="0"/>
              </a:rPr>
              <a:t>Oder aber, Sie wussten es bereits,</a:t>
            </a:r>
          </a:p>
          <a:p>
            <a:pPr algn="ctr"/>
            <a:r>
              <a:rPr lang="de-DE" b="1" i="1" dirty="0">
                <a:latin typeface="Calibri" pitchFamily="34" charset="0"/>
              </a:rPr>
              <a:t>und haben trotzdem geduldig zugehört.</a:t>
            </a:r>
          </a:p>
        </p:txBody>
      </p:sp>
      <p:sp>
        <p:nvSpPr>
          <p:cNvPr id="9" name="Textfeld 8"/>
          <p:cNvSpPr txBox="1">
            <a:spLocks noChangeArrowheads="1"/>
          </p:cNvSpPr>
          <p:nvPr/>
        </p:nvSpPr>
        <p:spPr bwMode="auto">
          <a:xfrm>
            <a:off x="2016125" y="3575050"/>
            <a:ext cx="4918075" cy="915988"/>
          </a:xfrm>
          <a:prstGeom prst="rect">
            <a:avLst/>
          </a:prstGeom>
          <a:noFill/>
          <a:ln w="9525">
            <a:noFill/>
            <a:miter lim="800000"/>
            <a:headEnd/>
            <a:tailEnd/>
          </a:ln>
        </p:spPr>
        <p:txBody>
          <a:bodyPr wrap="none">
            <a:spAutoFit/>
          </a:bodyPr>
          <a:lstStyle/>
          <a:p>
            <a:pPr algn="ctr"/>
            <a:r>
              <a:rPr lang="de-DE" b="1" i="1" dirty="0">
                <a:latin typeface="Calibri" pitchFamily="34" charset="0"/>
              </a:rPr>
              <a:t>In beiden Fällen</a:t>
            </a:r>
          </a:p>
          <a:p>
            <a:pPr algn="ctr"/>
            <a:r>
              <a:rPr lang="de-DE" b="1" i="1" dirty="0">
                <a:latin typeface="Calibri" pitchFamily="34" charset="0"/>
              </a:rPr>
              <a:t>haben Sie einen Kaffee und ein Brötchen verdient,</a:t>
            </a:r>
          </a:p>
          <a:p>
            <a:pPr algn="ctr"/>
            <a:r>
              <a:rPr lang="de-DE" b="1" i="1" dirty="0">
                <a:latin typeface="Calibri" pitchFamily="34" charset="0"/>
              </a:rPr>
              <a:t>dazu möchte ich Sie jetzt herzlich einladen.</a:t>
            </a:r>
          </a:p>
        </p:txBody>
      </p:sp>
      <p:sp>
        <p:nvSpPr>
          <p:cNvPr id="10" name="Textfeld 9"/>
          <p:cNvSpPr txBox="1">
            <a:spLocks noChangeArrowheads="1"/>
          </p:cNvSpPr>
          <p:nvPr/>
        </p:nvSpPr>
        <p:spPr bwMode="auto">
          <a:xfrm>
            <a:off x="2095500" y="4665663"/>
            <a:ext cx="5065713" cy="641350"/>
          </a:xfrm>
          <a:prstGeom prst="rect">
            <a:avLst/>
          </a:prstGeom>
          <a:noFill/>
          <a:ln w="9525">
            <a:noFill/>
            <a:miter lim="800000"/>
            <a:headEnd/>
            <a:tailEnd/>
          </a:ln>
        </p:spPr>
        <p:txBody>
          <a:bodyPr wrap="none">
            <a:spAutoFit/>
          </a:bodyPr>
          <a:lstStyle/>
          <a:p>
            <a:pPr algn="ctr"/>
            <a:r>
              <a:rPr lang="de-DE" b="1" i="1" dirty="0">
                <a:latin typeface="Calibri" pitchFamily="34" charset="0"/>
              </a:rPr>
              <a:t>Ich  lade Sie auch </a:t>
            </a:r>
            <a:r>
              <a:rPr lang="de-DE" b="1" i="1" dirty="0" smtClean="0">
                <a:latin typeface="Calibri" pitchFamily="34" charset="0"/>
              </a:rPr>
              <a:t>zu einer Opera </a:t>
            </a:r>
            <a:r>
              <a:rPr lang="de-DE" b="1" i="1" dirty="0">
                <a:latin typeface="Calibri" pitchFamily="34" charset="0"/>
              </a:rPr>
              <a:t>ein,</a:t>
            </a:r>
          </a:p>
          <a:p>
            <a:pPr algn="ctr"/>
            <a:r>
              <a:rPr lang="de-DE" b="1" i="1" dirty="0">
                <a:latin typeface="Calibri" pitchFamily="34" charset="0"/>
              </a:rPr>
              <a:t>falls es dafür um 9 Uhr für Sie noch nicht zu früh 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1331738" y="764704"/>
            <a:ext cx="6624638" cy="5329238"/>
          </a:xfrm>
          <a:solidFill>
            <a:schemeClr val="bg1">
              <a:lumMod val="85000"/>
            </a:schemeClr>
          </a:solidFill>
        </p:spPr>
        <p:txBody>
          <a:bodyPr/>
          <a:lstStyle/>
          <a:p>
            <a:pPr marL="0" indent="0" eaLnBrk="1" hangingPunct="1">
              <a:lnSpc>
                <a:spcPct val="90000"/>
              </a:lnSpc>
              <a:buFontTx/>
              <a:buNone/>
            </a:pPr>
            <a:r>
              <a:rPr lang="de-DE" sz="2000" b="1" dirty="0" smtClean="0"/>
              <a:t>ich brauche ein Instrument</a:t>
            </a:r>
            <a:br>
              <a:rPr lang="de-DE" sz="2000" b="1" dirty="0" smtClean="0"/>
            </a:br>
            <a:r>
              <a:rPr lang="de-DE" sz="2000" b="1" dirty="0" smtClean="0"/>
              <a:t>um die Frau auf dem Dach zu besiegen,</a:t>
            </a:r>
          </a:p>
          <a:p>
            <a:pPr marL="0" indent="0" eaLnBrk="1" hangingPunct="1">
              <a:lnSpc>
                <a:spcPct val="90000"/>
              </a:lnSpc>
              <a:buFontTx/>
              <a:buNone/>
            </a:pPr>
            <a:r>
              <a:rPr lang="de-DE" sz="2000" b="1" dirty="0" smtClean="0"/>
              <a:t>die mich bedroht</a:t>
            </a:r>
            <a:br>
              <a:rPr lang="de-DE" sz="2000" b="1" dirty="0" smtClean="0"/>
            </a:br>
            <a:r>
              <a:rPr lang="de-DE" sz="2000" b="1" dirty="0" smtClean="0"/>
              <a:t/>
            </a:r>
            <a:br>
              <a:rPr lang="de-DE" sz="2000" b="1" dirty="0" smtClean="0"/>
            </a:br>
            <a:r>
              <a:rPr lang="de-DE" sz="2000" b="1" dirty="0" smtClean="0"/>
              <a:t>aber das einzige was ich habe, </a:t>
            </a:r>
            <a:br>
              <a:rPr lang="de-DE" sz="2000" b="1" dirty="0" smtClean="0"/>
            </a:br>
            <a:r>
              <a:rPr lang="de-DE" sz="2000" b="1" dirty="0" smtClean="0"/>
              <a:t>ist das Schilf in meinen Händen, weiches Schilf, </a:t>
            </a:r>
            <a:br>
              <a:rPr lang="de-DE" sz="2000" b="1" dirty="0" smtClean="0"/>
            </a:br>
            <a:r>
              <a:rPr lang="de-DE" sz="2000" b="1" dirty="0" smtClean="0"/>
              <a:t>eher delikat, und ich sollte versuchen, </a:t>
            </a:r>
            <a:br>
              <a:rPr lang="de-DE" sz="2000" b="1" dirty="0" smtClean="0"/>
            </a:br>
            <a:r>
              <a:rPr lang="de-DE" sz="2000" b="1" dirty="0" smtClean="0"/>
              <a:t>das Schilf zur Bekämpfung dieser Frau zu verwenden,</a:t>
            </a:r>
            <a:br>
              <a:rPr lang="de-DE" sz="2000" b="1" dirty="0" smtClean="0"/>
            </a:br>
            <a:r>
              <a:rPr lang="de-DE" sz="2000" b="1" dirty="0" smtClean="0"/>
              <a:t>sie vom Dach runterzustoßen,</a:t>
            </a:r>
            <a:br>
              <a:rPr lang="de-DE" sz="2000" b="1" dirty="0" smtClean="0"/>
            </a:br>
            <a:r>
              <a:rPr lang="de-DE" sz="2000" b="1" dirty="0" smtClean="0"/>
              <a:t/>
            </a:r>
            <a:br>
              <a:rPr lang="de-DE" sz="2000" b="1" dirty="0" smtClean="0"/>
            </a:br>
            <a:r>
              <a:rPr lang="de-DE" sz="2000" b="1" dirty="0" smtClean="0"/>
              <a:t>und sie ist vor mir, und lacht mich aus,</a:t>
            </a:r>
            <a:br>
              <a:rPr lang="de-DE" sz="2000" b="1" dirty="0" smtClean="0"/>
            </a:br>
            <a:r>
              <a:rPr lang="de-DE" sz="2000" b="1" dirty="0" smtClean="0"/>
              <a:t>ja, das ist schon ein bisschen seltsam, </a:t>
            </a:r>
            <a:br>
              <a:rPr lang="de-DE" sz="2000" b="1" dirty="0" smtClean="0"/>
            </a:br>
            <a:r>
              <a:rPr lang="de-DE" sz="2000" b="1" dirty="0" smtClean="0"/>
              <a:t>nur dieses Schilf zur Selbstverteidigung zu haben,</a:t>
            </a:r>
            <a:br>
              <a:rPr lang="de-DE" sz="2000" b="1" dirty="0" smtClean="0"/>
            </a:br>
            <a:r>
              <a:rPr lang="de-DE" sz="2000" b="1" dirty="0" smtClean="0"/>
              <a:t/>
            </a:r>
            <a:br>
              <a:rPr lang="de-DE" sz="2000" b="1" dirty="0" smtClean="0"/>
            </a:br>
            <a:r>
              <a:rPr lang="de-DE" sz="2000" b="1" dirty="0" smtClean="0"/>
              <a:t>und sie, sie muss ein Messer oder so was haben,</a:t>
            </a:r>
            <a:br>
              <a:rPr lang="de-DE" sz="2000" b="1" dirty="0" smtClean="0"/>
            </a:br>
            <a:r>
              <a:rPr lang="de-DE" sz="2000" b="1" dirty="0" smtClean="0"/>
              <a:t>und wirklich hat sie ein Messer,</a:t>
            </a:r>
            <a:br>
              <a:rPr lang="de-DE" sz="2000" b="1" dirty="0" smtClean="0"/>
            </a:br>
            <a:endParaRPr lang="de-DE" sz="2000" b="1" dirty="0" smtClean="0"/>
          </a:p>
          <a:p>
            <a:pPr marL="0" indent="0" eaLnBrk="1" hangingPunct="1">
              <a:lnSpc>
                <a:spcPct val="90000"/>
              </a:lnSpc>
              <a:buFontTx/>
              <a:buNone/>
            </a:pPr>
            <a:r>
              <a:rPr lang="de-DE" sz="2000" b="1" dirty="0" smtClean="0"/>
              <a:t>aber ich schaffe es trotzdem, sie nach unten zu zwingen.</a:t>
            </a:r>
            <a:endParaRPr lang="en-US" sz="2000" b="1" dirty="0" smtClean="0"/>
          </a:p>
        </p:txBody>
      </p:sp>
      <p:sp>
        <p:nvSpPr>
          <p:cNvPr id="17410" name="Foliennummernplatzhalter 3"/>
          <p:cNvSpPr>
            <a:spLocks noGrp="1"/>
          </p:cNvSpPr>
          <p:nvPr>
            <p:ph type="sldNum" sz="quarter" idx="12"/>
          </p:nvPr>
        </p:nvSpPr>
        <p:spPr bwMode="auto">
          <a:xfrm>
            <a:off x="8763000" y="6550025"/>
            <a:ext cx="381000" cy="3079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9E92639-6F3E-40EC-93F6-3A1F69F849C5}" type="slidenum">
              <a:rPr lang="en-US">
                <a:solidFill>
                  <a:schemeClr val="bg1">
                    <a:lumMod val="50000"/>
                  </a:schemeClr>
                </a:solidFill>
              </a:rPr>
              <a:pPr fontAlgn="base">
                <a:spcBef>
                  <a:spcPct val="0"/>
                </a:spcBef>
                <a:spcAft>
                  <a:spcPct val="0"/>
                </a:spcAft>
                <a:defRPr/>
              </a:pPr>
              <a:t>3</a:t>
            </a:fld>
            <a:endParaRPr lang="en-US" dirty="0">
              <a:solidFill>
                <a:schemeClr val="bg1">
                  <a:lumMod val="50000"/>
                </a:schemeClr>
              </a:solidFill>
            </a:endParaRPr>
          </a:p>
        </p:txBody>
      </p:sp>
      <p:sp>
        <p:nvSpPr>
          <p:cNvPr id="4" name="Rectangle 2"/>
          <p:cNvSpPr>
            <a:spLocks noChangeArrowheads="1"/>
          </p:cNvSpPr>
          <p:nvPr/>
        </p:nvSpPr>
        <p:spPr bwMode="auto">
          <a:xfrm>
            <a:off x="2051993" y="188913"/>
            <a:ext cx="5040287" cy="431775"/>
          </a:xfrm>
          <a:prstGeom prst="rect">
            <a:avLst/>
          </a:prstGeom>
          <a:solidFill>
            <a:srgbClr val="FF00FF"/>
          </a:solidFill>
          <a:ln w="9525">
            <a:noFill/>
            <a:miter lim="800000"/>
            <a:headEnd/>
            <a:tailEnd/>
          </a:ln>
        </p:spPr>
        <p:txBody>
          <a:bodyPr anchor="ctr"/>
          <a:lstStyle/>
          <a:p>
            <a:r>
              <a:rPr lang="de-DE" sz="2000" b="1" dirty="0" smtClean="0">
                <a:latin typeface="Calibri" pitchFamily="34" charset="0"/>
              </a:rPr>
              <a:t> … ein Nachttraum-Bericht  </a:t>
            </a:r>
            <a:r>
              <a:rPr lang="de-DE" sz="2000" b="1" dirty="0">
                <a:latin typeface="Calibri" pitchFamily="34" charset="0"/>
              </a:rPr>
              <a:t>der „Adlerpilotin</a:t>
            </a:r>
            <a:r>
              <a:rPr lang="de-DE" sz="2000" b="1" dirty="0" smtClean="0">
                <a:latin typeface="Calibri" pitchFamily="34" charset="0"/>
              </a:rPr>
              <a:t>“</a:t>
            </a:r>
            <a:endParaRPr lang="de-DE" sz="2000" b="1" dirty="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elle 43"/>
          <p:cNvGraphicFramePr>
            <a:graphicFrameLocks noGrp="1"/>
          </p:cNvGraphicFramePr>
          <p:nvPr/>
        </p:nvGraphicFramePr>
        <p:xfrm>
          <a:off x="0" y="524799"/>
          <a:ext cx="9131968" cy="6321172"/>
        </p:xfrm>
        <a:graphic>
          <a:graphicData uri="http://schemas.openxmlformats.org/drawingml/2006/table">
            <a:tbl>
              <a:tblPr firstRow="1" bandRow="1">
                <a:tableStyleId>{5C22544A-7EE6-4342-B048-85BDC9FD1C3A}</a:tableStyleId>
              </a:tblPr>
              <a:tblGrid>
                <a:gridCol w="9131968"/>
              </a:tblGrid>
              <a:tr h="574652">
                <a:tc>
                  <a:txBody>
                    <a:bodyPr/>
                    <a:lstStyle/>
                    <a:p>
                      <a:pPr marL="3405188" indent="0"/>
                      <a:r>
                        <a:rPr lang="de-DE" b="1" i="1" dirty="0" smtClean="0">
                          <a:solidFill>
                            <a:schemeClr val="tx1"/>
                          </a:solidFill>
                        </a:rPr>
                        <a:t>Übersicht</a:t>
                      </a:r>
                      <a:endParaRPr lang="de-DE" b="1" i="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74652">
                <a:tc>
                  <a:txBody>
                    <a:bodyPr/>
                    <a:lstStyle/>
                    <a:p>
                      <a:pPr marL="3405188" indent="0"/>
                      <a:r>
                        <a:rPr lang="de-DE" b="1" dirty="0" smtClean="0">
                          <a:solidFill>
                            <a:schemeClr val="tx1"/>
                          </a:solidFill>
                        </a:rPr>
                        <a:t>NACHTTRAUM</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FF"/>
                    </a:solidFill>
                  </a:tcPr>
                </a:tc>
              </a:tr>
              <a:tr h="574652">
                <a:tc>
                  <a:txBody>
                    <a:bodyPr/>
                    <a:lstStyle/>
                    <a:p>
                      <a:pPr marL="3405188" indent="0"/>
                      <a:r>
                        <a:rPr lang="de-DE" b="1" dirty="0" smtClean="0">
                          <a:solidFill>
                            <a:schemeClr val="tx1"/>
                          </a:solidFill>
                        </a:rPr>
                        <a:t>Fall</a:t>
                      </a:r>
                      <a:r>
                        <a:rPr lang="de-DE" b="1" baseline="0" dirty="0" smtClean="0">
                          <a:solidFill>
                            <a:schemeClr val="tx1"/>
                          </a:solidFill>
                        </a:rPr>
                        <a:t> „Adlerpilotin“. Nachtraum und Narrativ</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FF"/>
                    </a:solidFill>
                  </a:tcPr>
                </a:tc>
              </a:tr>
              <a:tr h="574652">
                <a:tc>
                  <a:txBody>
                    <a:bodyPr/>
                    <a:lstStyle/>
                    <a:p>
                      <a:pPr marL="3405188" indent="0"/>
                      <a:r>
                        <a:rPr lang="de-DE" b="1" dirty="0" smtClean="0">
                          <a:solidFill>
                            <a:schemeClr val="tx1"/>
                          </a:solidFill>
                        </a:rPr>
                        <a:t>Fall „Amalia X“. Reflexion in den</a:t>
                      </a:r>
                      <a:r>
                        <a:rPr lang="de-DE" b="1" baseline="0" dirty="0" smtClean="0">
                          <a:solidFill>
                            <a:schemeClr val="tx1"/>
                          </a:solidFill>
                        </a:rPr>
                        <a:t> Träumen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FF"/>
                    </a:solidFill>
                  </a:tcPr>
                </a:tc>
              </a:tr>
              <a:tr h="574652">
                <a:tc>
                  <a:txBody>
                    <a:bodyPr/>
                    <a:lstStyle/>
                    <a:p>
                      <a:pPr marL="3405188" indent="0"/>
                      <a:r>
                        <a:rPr lang="de-DE" b="1" dirty="0" smtClean="0">
                          <a:solidFill>
                            <a:schemeClr val="tx1"/>
                          </a:solidFill>
                        </a:rPr>
                        <a:t>Drei </a:t>
                      </a:r>
                      <a:r>
                        <a:rPr lang="de-DE" b="1" dirty="0" err="1" smtClean="0">
                          <a:solidFill>
                            <a:schemeClr val="tx1"/>
                          </a:solidFill>
                        </a:rPr>
                        <a:t>Freud‘sche</a:t>
                      </a:r>
                      <a:r>
                        <a:rPr lang="de-DE" b="1" baseline="0" dirty="0" smtClean="0">
                          <a:solidFill>
                            <a:schemeClr val="tx1"/>
                          </a:solidFill>
                        </a:rPr>
                        <a:t> Mechanismen</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FF"/>
                    </a:solidFill>
                  </a:tcPr>
                </a:tc>
              </a:tr>
              <a:tr h="574652">
                <a:tc>
                  <a:txBody>
                    <a:bodyPr/>
                    <a:lstStyle/>
                    <a:p>
                      <a:pPr marL="3405188" indent="0"/>
                      <a:r>
                        <a:rPr lang="de-DE" b="1" dirty="0" smtClean="0">
                          <a:solidFill>
                            <a:schemeClr val="tx1"/>
                          </a:solidFill>
                        </a:rPr>
                        <a:t>IMAGINATION</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228"/>
                    </a:solidFill>
                  </a:tcPr>
                </a:tc>
              </a:tr>
              <a:tr h="574652">
                <a:tc>
                  <a:txBody>
                    <a:bodyPr/>
                    <a:lstStyle/>
                    <a:p>
                      <a:pPr marL="3405188" indent="0"/>
                      <a:r>
                        <a:rPr lang="de-DE" b="1" dirty="0" smtClean="0">
                          <a:solidFill>
                            <a:schemeClr val="tx1"/>
                          </a:solidFill>
                        </a:rPr>
                        <a:t>Fall</a:t>
                      </a:r>
                      <a:r>
                        <a:rPr lang="de-DE" b="1" baseline="0" dirty="0" smtClean="0">
                          <a:solidFill>
                            <a:schemeClr val="tx1"/>
                          </a:solidFill>
                        </a:rPr>
                        <a:t> „Panikfrau“. Affektives Diktionär</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228"/>
                    </a:solidFill>
                  </a:tcPr>
                </a:tc>
              </a:tr>
              <a:tr h="574652">
                <a:tc>
                  <a:txBody>
                    <a:bodyPr/>
                    <a:lstStyle/>
                    <a:p>
                      <a:pPr marL="3405188" indent="0"/>
                      <a:r>
                        <a:rPr lang="de-DE" b="1" dirty="0" smtClean="0">
                          <a:solidFill>
                            <a:schemeClr val="tx1"/>
                          </a:solidFill>
                        </a:rPr>
                        <a:t>Fall „Therapeutenkandidat“. Beziehungsschemata</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228"/>
                    </a:solidFill>
                  </a:tcPr>
                </a:tc>
              </a:tr>
              <a:tr h="574652">
                <a:tc>
                  <a:txBody>
                    <a:bodyPr/>
                    <a:lstStyle/>
                    <a:p>
                      <a:pPr marL="3405188" indent="0"/>
                      <a:r>
                        <a:rPr lang="de-DE" b="1" dirty="0" smtClean="0">
                          <a:solidFill>
                            <a:schemeClr val="tx1"/>
                          </a:solidFill>
                        </a:rPr>
                        <a:t>Stichprobe „Onkologie“. Narrativ</a:t>
                      </a:r>
                      <a:r>
                        <a:rPr lang="de-DE" b="1" baseline="0" dirty="0" smtClean="0">
                          <a:solidFill>
                            <a:schemeClr val="tx1"/>
                          </a:solidFill>
                        </a:rPr>
                        <a:t> </a:t>
                      </a:r>
                      <a:r>
                        <a:rPr lang="de-DE" b="1" baseline="0" smtClean="0">
                          <a:solidFill>
                            <a:schemeClr val="tx1"/>
                          </a:solidFill>
                        </a:rPr>
                        <a:t>und Nachttraum</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228"/>
                    </a:solidFill>
                  </a:tcPr>
                </a:tc>
              </a:tr>
              <a:tr h="574652">
                <a:tc>
                  <a:txBody>
                    <a:bodyPr/>
                    <a:lstStyle/>
                    <a:p>
                      <a:pPr marL="3405188" indent="0"/>
                      <a:r>
                        <a:rPr lang="de-DE" b="1" dirty="0" smtClean="0">
                          <a:solidFill>
                            <a:schemeClr val="tx1"/>
                          </a:solidFill>
                        </a:rPr>
                        <a:t>Fall</a:t>
                      </a:r>
                      <a:r>
                        <a:rPr lang="de-DE" b="1" baseline="0" dirty="0" smtClean="0">
                          <a:solidFill>
                            <a:schemeClr val="tx1"/>
                          </a:solidFill>
                        </a:rPr>
                        <a:t> „Adlerpilotin“. Imagination</a:t>
                      </a:r>
                      <a:endParaRPr lang="de-DE" b="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228"/>
                    </a:solidFill>
                  </a:tcPr>
                </a:tc>
              </a:tr>
              <a:tr h="574652">
                <a:tc>
                  <a:txBody>
                    <a:bodyPr/>
                    <a:lstStyle/>
                    <a:p>
                      <a:pPr marL="3405188" indent="0"/>
                      <a:r>
                        <a:rPr lang="de-DE" b="1" i="1" dirty="0" smtClean="0">
                          <a:solidFill>
                            <a:schemeClr val="tx1"/>
                          </a:solidFill>
                        </a:rPr>
                        <a:t>Zusammenfassung</a:t>
                      </a:r>
                      <a:endParaRPr lang="de-DE" b="1" i="1"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pic>
        <p:nvPicPr>
          <p:cNvPr id="2" name="Grafik 1" descr="Folie1.JPG"/>
          <p:cNvPicPr>
            <a:picLocks noChangeAspect="1"/>
          </p:cNvPicPr>
          <p:nvPr/>
        </p:nvPicPr>
        <p:blipFill>
          <a:blip r:embed="rId2" cstate="print"/>
          <a:stretch>
            <a:fillRect/>
          </a:stretch>
        </p:blipFill>
        <p:spPr>
          <a:xfrm>
            <a:off x="360000" y="576000"/>
            <a:ext cx="640080" cy="480060"/>
          </a:xfrm>
          <a:prstGeom prst="rect">
            <a:avLst/>
          </a:prstGeom>
          <a:ln>
            <a:solidFill>
              <a:schemeClr val="tx1"/>
            </a:solidFill>
          </a:ln>
        </p:spPr>
      </p:pic>
      <p:pic>
        <p:nvPicPr>
          <p:cNvPr id="4" name="Grafik 3" descr="Folie3.JPG"/>
          <p:cNvPicPr>
            <a:picLocks noChangeAspect="1"/>
          </p:cNvPicPr>
          <p:nvPr/>
        </p:nvPicPr>
        <p:blipFill>
          <a:blip r:embed="rId3" cstate="print"/>
          <a:stretch>
            <a:fillRect/>
          </a:stretch>
        </p:blipFill>
        <p:spPr>
          <a:xfrm>
            <a:off x="360000" y="1152000"/>
            <a:ext cx="640080" cy="480060"/>
          </a:xfrm>
          <a:prstGeom prst="rect">
            <a:avLst/>
          </a:prstGeom>
          <a:ln>
            <a:solidFill>
              <a:schemeClr val="tx1"/>
            </a:solidFill>
          </a:ln>
        </p:spPr>
      </p:pic>
      <p:pic>
        <p:nvPicPr>
          <p:cNvPr id="5" name="Grafik 4" descr="Folie4.JPG"/>
          <p:cNvPicPr>
            <a:picLocks noChangeAspect="1"/>
          </p:cNvPicPr>
          <p:nvPr/>
        </p:nvPicPr>
        <p:blipFill>
          <a:blip r:embed="rId4" cstate="print"/>
          <a:stretch>
            <a:fillRect/>
          </a:stretch>
        </p:blipFill>
        <p:spPr>
          <a:xfrm>
            <a:off x="1152000" y="1152000"/>
            <a:ext cx="640080" cy="480060"/>
          </a:xfrm>
          <a:prstGeom prst="rect">
            <a:avLst/>
          </a:prstGeom>
          <a:ln>
            <a:solidFill>
              <a:schemeClr val="tx1"/>
            </a:solidFill>
          </a:ln>
        </p:spPr>
      </p:pic>
      <p:pic>
        <p:nvPicPr>
          <p:cNvPr id="6" name="Grafik 5" descr="Folie5.JPG"/>
          <p:cNvPicPr>
            <a:picLocks noChangeAspect="1"/>
          </p:cNvPicPr>
          <p:nvPr/>
        </p:nvPicPr>
        <p:blipFill>
          <a:blip r:embed="rId5" cstate="print"/>
          <a:stretch>
            <a:fillRect/>
          </a:stretch>
        </p:blipFill>
        <p:spPr>
          <a:xfrm>
            <a:off x="1944000" y="1152000"/>
            <a:ext cx="640080" cy="480060"/>
          </a:xfrm>
          <a:prstGeom prst="rect">
            <a:avLst/>
          </a:prstGeom>
          <a:ln>
            <a:solidFill>
              <a:schemeClr val="tx1"/>
            </a:solidFill>
          </a:ln>
        </p:spPr>
      </p:pic>
      <p:pic>
        <p:nvPicPr>
          <p:cNvPr id="8" name="Grafik 7" descr="Folie7.JPG"/>
          <p:cNvPicPr>
            <a:picLocks noChangeAspect="1"/>
          </p:cNvPicPr>
          <p:nvPr/>
        </p:nvPicPr>
        <p:blipFill>
          <a:blip r:embed="rId6" cstate="print"/>
          <a:stretch>
            <a:fillRect/>
          </a:stretch>
        </p:blipFill>
        <p:spPr>
          <a:xfrm>
            <a:off x="2736000" y="1152000"/>
            <a:ext cx="640080" cy="480060"/>
          </a:xfrm>
          <a:prstGeom prst="rect">
            <a:avLst/>
          </a:prstGeom>
          <a:ln>
            <a:solidFill>
              <a:schemeClr val="tx1"/>
            </a:solidFill>
          </a:ln>
        </p:spPr>
      </p:pic>
      <p:pic>
        <p:nvPicPr>
          <p:cNvPr id="9" name="Grafik 8" descr="Folie8.JPG"/>
          <p:cNvPicPr>
            <a:picLocks noChangeAspect="1"/>
          </p:cNvPicPr>
          <p:nvPr/>
        </p:nvPicPr>
        <p:blipFill>
          <a:blip r:embed="rId7" cstate="print"/>
          <a:stretch>
            <a:fillRect/>
          </a:stretch>
        </p:blipFill>
        <p:spPr>
          <a:xfrm>
            <a:off x="360000" y="1728000"/>
            <a:ext cx="640080" cy="480060"/>
          </a:xfrm>
          <a:prstGeom prst="rect">
            <a:avLst/>
          </a:prstGeom>
          <a:ln>
            <a:solidFill>
              <a:schemeClr val="tx1"/>
            </a:solidFill>
          </a:ln>
        </p:spPr>
      </p:pic>
      <p:pic>
        <p:nvPicPr>
          <p:cNvPr id="10" name="Grafik 9" descr="Folie9.JPG"/>
          <p:cNvPicPr>
            <a:picLocks noChangeAspect="1"/>
          </p:cNvPicPr>
          <p:nvPr/>
        </p:nvPicPr>
        <p:blipFill>
          <a:blip r:embed="rId8" cstate="print"/>
          <a:stretch>
            <a:fillRect/>
          </a:stretch>
        </p:blipFill>
        <p:spPr>
          <a:xfrm>
            <a:off x="1152000" y="1728000"/>
            <a:ext cx="640080" cy="480060"/>
          </a:xfrm>
          <a:prstGeom prst="rect">
            <a:avLst/>
          </a:prstGeom>
          <a:ln>
            <a:solidFill>
              <a:schemeClr val="tx1"/>
            </a:solidFill>
          </a:ln>
        </p:spPr>
      </p:pic>
      <p:pic>
        <p:nvPicPr>
          <p:cNvPr id="11" name="Grafik 10" descr="Folie10.JPG"/>
          <p:cNvPicPr>
            <a:picLocks noChangeAspect="1"/>
          </p:cNvPicPr>
          <p:nvPr/>
        </p:nvPicPr>
        <p:blipFill>
          <a:blip r:embed="rId9" cstate="print"/>
          <a:stretch>
            <a:fillRect/>
          </a:stretch>
        </p:blipFill>
        <p:spPr>
          <a:xfrm>
            <a:off x="360000" y="2300868"/>
            <a:ext cx="640080" cy="480060"/>
          </a:xfrm>
          <a:prstGeom prst="rect">
            <a:avLst/>
          </a:prstGeom>
          <a:ln>
            <a:solidFill>
              <a:schemeClr val="tx1"/>
            </a:solidFill>
          </a:ln>
        </p:spPr>
      </p:pic>
      <p:pic>
        <p:nvPicPr>
          <p:cNvPr id="12" name="Grafik 11" descr="Folie11.JPG"/>
          <p:cNvPicPr>
            <a:picLocks noChangeAspect="1"/>
          </p:cNvPicPr>
          <p:nvPr/>
        </p:nvPicPr>
        <p:blipFill>
          <a:blip r:embed="rId10" cstate="print"/>
          <a:stretch>
            <a:fillRect/>
          </a:stretch>
        </p:blipFill>
        <p:spPr>
          <a:xfrm>
            <a:off x="360000" y="2852936"/>
            <a:ext cx="640080" cy="480060"/>
          </a:xfrm>
          <a:prstGeom prst="rect">
            <a:avLst/>
          </a:prstGeom>
          <a:ln>
            <a:solidFill>
              <a:schemeClr val="tx1"/>
            </a:solidFill>
          </a:ln>
        </p:spPr>
      </p:pic>
      <p:pic>
        <p:nvPicPr>
          <p:cNvPr id="13" name="Grafik 12" descr="Folie12.JPG"/>
          <p:cNvPicPr>
            <a:picLocks noChangeAspect="1"/>
          </p:cNvPicPr>
          <p:nvPr/>
        </p:nvPicPr>
        <p:blipFill>
          <a:blip r:embed="rId11" cstate="print"/>
          <a:stretch>
            <a:fillRect/>
          </a:stretch>
        </p:blipFill>
        <p:spPr>
          <a:xfrm>
            <a:off x="1152000" y="2852936"/>
            <a:ext cx="640080" cy="480060"/>
          </a:xfrm>
          <a:prstGeom prst="rect">
            <a:avLst/>
          </a:prstGeom>
          <a:ln>
            <a:solidFill>
              <a:schemeClr val="tx1"/>
            </a:solidFill>
          </a:ln>
        </p:spPr>
      </p:pic>
      <p:pic>
        <p:nvPicPr>
          <p:cNvPr id="14" name="Grafik 13" descr="Folie13.JPG"/>
          <p:cNvPicPr>
            <a:picLocks noChangeAspect="1"/>
          </p:cNvPicPr>
          <p:nvPr/>
        </p:nvPicPr>
        <p:blipFill>
          <a:blip r:embed="rId12" cstate="print"/>
          <a:stretch>
            <a:fillRect/>
          </a:stretch>
        </p:blipFill>
        <p:spPr>
          <a:xfrm>
            <a:off x="1944000" y="2852936"/>
            <a:ext cx="640080" cy="480060"/>
          </a:xfrm>
          <a:prstGeom prst="rect">
            <a:avLst/>
          </a:prstGeom>
          <a:ln>
            <a:solidFill>
              <a:schemeClr val="tx1"/>
            </a:solidFill>
          </a:ln>
        </p:spPr>
      </p:pic>
      <p:pic>
        <p:nvPicPr>
          <p:cNvPr id="15" name="Grafik 14" descr="Folie14.JPG"/>
          <p:cNvPicPr>
            <a:picLocks noChangeAspect="1"/>
          </p:cNvPicPr>
          <p:nvPr/>
        </p:nvPicPr>
        <p:blipFill>
          <a:blip r:embed="rId13" cstate="print"/>
          <a:stretch>
            <a:fillRect/>
          </a:stretch>
        </p:blipFill>
        <p:spPr>
          <a:xfrm>
            <a:off x="360000" y="3429000"/>
            <a:ext cx="640080" cy="480060"/>
          </a:xfrm>
          <a:prstGeom prst="rect">
            <a:avLst/>
          </a:prstGeom>
          <a:ln>
            <a:solidFill>
              <a:schemeClr val="tx1"/>
            </a:solidFill>
          </a:ln>
        </p:spPr>
      </p:pic>
      <p:pic>
        <p:nvPicPr>
          <p:cNvPr id="16" name="Grafik 15" descr="Folie15.JPG"/>
          <p:cNvPicPr>
            <a:picLocks noChangeAspect="1"/>
          </p:cNvPicPr>
          <p:nvPr/>
        </p:nvPicPr>
        <p:blipFill>
          <a:blip r:embed="rId14" cstate="print"/>
          <a:stretch>
            <a:fillRect/>
          </a:stretch>
        </p:blipFill>
        <p:spPr>
          <a:xfrm>
            <a:off x="1152000" y="3429000"/>
            <a:ext cx="640080" cy="480060"/>
          </a:xfrm>
          <a:prstGeom prst="rect">
            <a:avLst/>
          </a:prstGeom>
          <a:ln>
            <a:solidFill>
              <a:schemeClr val="tx1"/>
            </a:solidFill>
          </a:ln>
        </p:spPr>
      </p:pic>
      <p:pic>
        <p:nvPicPr>
          <p:cNvPr id="17" name="Grafik 16" descr="Folie16.JPG"/>
          <p:cNvPicPr>
            <a:picLocks noChangeAspect="1"/>
          </p:cNvPicPr>
          <p:nvPr/>
        </p:nvPicPr>
        <p:blipFill>
          <a:blip r:embed="rId15" cstate="print"/>
          <a:stretch>
            <a:fillRect/>
          </a:stretch>
        </p:blipFill>
        <p:spPr>
          <a:xfrm>
            <a:off x="360000" y="3996000"/>
            <a:ext cx="640080" cy="480060"/>
          </a:xfrm>
          <a:prstGeom prst="rect">
            <a:avLst/>
          </a:prstGeom>
          <a:ln>
            <a:solidFill>
              <a:schemeClr val="tx1"/>
            </a:solidFill>
          </a:ln>
        </p:spPr>
      </p:pic>
      <p:pic>
        <p:nvPicPr>
          <p:cNvPr id="18" name="Grafik 17" descr="Folie17.JPG"/>
          <p:cNvPicPr>
            <a:picLocks noChangeAspect="1"/>
          </p:cNvPicPr>
          <p:nvPr/>
        </p:nvPicPr>
        <p:blipFill>
          <a:blip r:embed="rId16" cstate="print"/>
          <a:stretch>
            <a:fillRect/>
          </a:stretch>
        </p:blipFill>
        <p:spPr>
          <a:xfrm>
            <a:off x="1152000" y="3996000"/>
            <a:ext cx="640080" cy="480060"/>
          </a:xfrm>
          <a:prstGeom prst="rect">
            <a:avLst/>
          </a:prstGeom>
          <a:ln>
            <a:solidFill>
              <a:schemeClr val="tx1"/>
            </a:solidFill>
          </a:ln>
        </p:spPr>
      </p:pic>
      <p:pic>
        <p:nvPicPr>
          <p:cNvPr id="19" name="Grafik 18" descr="Folie18.JPG"/>
          <p:cNvPicPr>
            <a:picLocks noChangeAspect="1"/>
          </p:cNvPicPr>
          <p:nvPr/>
        </p:nvPicPr>
        <p:blipFill>
          <a:blip r:embed="rId17" cstate="print"/>
          <a:stretch>
            <a:fillRect/>
          </a:stretch>
        </p:blipFill>
        <p:spPr>
          <a:xfrm>
            <a:off x="1944000" y="3996000"/>
            <a:ext cx="640080" cy="480060"/>
          </a:xfrm>
          <a:prstGeom prst="rect">
            <a:avLst/>
          </a:prstGeom>
          <a:ln>
            <a:solidFill>
              <a:schemeClr val="tx1"/>
            </a:solidFill>
          </a:ln>
        </p:spPr>
      </p:pic>
      <p:pic>
        <p:nvPicPr>
          <p:cNvPr id="20" name="Grafik 19" descr="Folie19.JPG"/>
          <p:cNvPicPr>
            <a:picLocks noChangeAspect="1"/>
          </p:cNvPicPr>
          <p:nvPr/>
        </p:nvPicPr>
        <p:blipFill>
          <a:blip r:embed="rId18" cstate="print"/>
          <a:stretch>
            <a:fillRect/>
          </a:stretch>
        </p:blipFill>
        <p:spPr>
          <a:xfrm>
            <a:off x="2736000" y="3996000"/>
            <a:ext cx="640080" cy="480060"/>
          </a:xfrm>
          <a:prstGeom prst="rect">
            <a:avLst/>
          </a:prstGeom>
          <a:ln>
            <a:solidFill>
              <a:schemeClr val="tx1"/>
            </a:solidFill>
          </a:ln>
        </p:spPr>
      </p:pic>
      <p:pic>
        <p:nvPicPr>
          <p:cNvPr id="21" name="Grafik 20" descr="Folie20.JPG"/>
          <p:cNvPicPr>
            <a:picLocks noChangeAspect="1"/>
          </p:cNvPicPr>
          <p:nvPr/>
        </p:nvPicPr>
        <p:blipFill>
          <a:blip r:embed="rId19" cstate="print"/>
          <a:stretch>
            <a:fillRect/>
          </a:stretch>
        </p:blipFill>
        <p:spPr>
          <a:xfrm>
            <a:off x="360000" y="4572000"/>
            <a:ext cx="640080" cy="480060"/>
          </a:xfrm>
          <a:prstGeom prst="rect">
            <a:avLst/>
          </a:prstGeom>
          <a:ln>
            <a:solidFill>
              <a:schemeClr val="tx1"/>
            </a:solidFill>
          </a:ln>
        </p:spPr>
      </p:pic>
      <p:pic>
        <p:nvPicPr>
          <p:cNvPr id="23" name="Grafik 22" descr="Folie22.JPG"/>
          <p:cNvPicPr>
            <a:picLocks noChangeAspect="1"/>
          </p:cNvPicPr>
          <p:nvPr/>
        </p:nvPicPr>
        <p:blipFill>
          <a:blip r:embed="rId20" cstate="print"/>
          <a:stretch>
            <a:fillRect/>
          </a:stretch>
        </p:blipFill>
        <p:spPr>
          <a:xfrm>
            <a:off x="1944000" y="4572000"/>
            <a:ext cx="640080" cy="480060"/>
          </a:xfrm>
          <a:prstGeom prst="rect">
            <a:avLst/>
          </a:prstGeom>
          <a:ln>
            <a:solidFill>
              <a:schemeClr val="tx1"/>
            </a:solidFill>
          </a:ln>
        </p:spPr>
      </p:pic>
      <p:pic>
        <p:nvPicPr>
          <p:cNvPr id="24" name="Grafik 23" descr="Folie23.JPG"/>
          <p:cNvPicPr>
            <a:picLocks noChangeAspect="1"/>
          </p:cNvPicPr>
          <p:nvPr/>
        </p:nvPicPr>
        <p:blipFill>
          <a:blip r:embed="rId21" cstate="print"/>
          <a:stretch>
            <a:fillRect/>
          </a:stretch>
        </p:blipFill>
        <p:spPr>
          <a:xfrm>
            <a:off x="2736000" y="4572000"/>
            <a:ext cx="640080" cy="480060"/>
          </a:xfrm>
          <a:prstGeom prst="rect">
            <a:avLst/>
          </a:prstGeom>
          <a:ln>
            <a:solidFill>
              <a:schemeClr val="tx1"/>
            </a:solidFill>
          </a:ln>
        </p:spPr>
      </p:pic>
      <p:pic>
        <p:nvPicPr>
          <p:cNvPr id="26" name="Grafik 25" descr="Folie25.JPG"/>
          <p:cNvPicPr>
            <a:picLocks noChangeAspect="1"/>
          </p:cNvPicPr>
          <p:nvPr/>
        </p:nvPicPr>
        <p:blipFill>
          <a:blip r:embed="rId22" cstate="print"/>
          <a:stretch>
            <a:fillRect/>
          </a:stretch>
        </p:blipFill>
        <p:spPr>
          <a:xfrm>
            <a:off x="360000" y="5148000"/>
            <a:ext cx="640080" cy="480060"/>
          </a:xfrm>
          <a:prstGeom prst="rect">
            <a:avLst/>
          </a:prstGeom>
          <a:ln>
            <a:solidFill>
              <a:schemeClr val="tx1"/>
            </a:solidFill>
          </a:ln>
        </p:spPr>
      </p:pic>
      <p:pic>
        <p:nvPicPr>
          <p:cNvPr id="27" name="Grafik 26" descr="Folie26.JPG"/>
          <p:cNvPicPr>
            <a:picLocks noChangeAspect="1"/>
          </p:cNvPicPr>
          <p:nvPr/>
        </p:nvPicPr>
        <p:blipFill>
          <a:blip r:embed="rId23" cstate="print"/>
          <a:stretch>
            <a:fillRect/>
          </a:stretch>
        </p:blipFill>
        <p:spPr>
          <a:xfrm>
            <a:off x="1152000" y="5148000"/>
            <a:ext cx="640080" cy="480060"/>
          </a:xfrm>
          <a:prstGeom prst="rect">
            <a:avLst/>
          </a:prstGeom>
          <a:ln>
            <a:solidFill>
              <a:schemeClr val="tx1"/>
            </a:solidFill>
          </a:ln>
        </p:spPr>
      </p:pic>
      <p:pic>
        <p:nvPicPr>
          <p:cNvPr id="28" name="Grafik 27" descr="Folie27.JPG"/>
          <p:cNvPicPr>
            <a:picLocks noChangeAspect="1"/>
          </p:cNvPicPr>
          <p:nvPr/>
        </p:nvPicPr>
        <p:blipFill>
          <a:blip r:embed="rId24" cstate="print"/>
          <a:stretch>
            <a:fillRect/>
          </a:stretch>
        </p:blipFill>
        <p:spPr>
          <a:xfrm>
            <a:off x="1944000" y="5148000"/>
            <a:ext cx="640080" cy="480060"/>
          </a:xfrm>
          <a:prstGeom prst="rect">
            <a:avLst/>
          </a:prstGeom>
          <a:ln>
            <a:solidFill>
              <a:schemeClr val="tx1"/>
            </a:solidFill>
          </a:ln>
        </p:spPr>
      </p:pic>
      <p:pic>
        <p:nvPicPr>
          <p:cNvPr id="58" name="Grafik 57" descr="Inhalt_Page_29.jpg"/>
          <p:cNvPicPr>
            <a:picLocks noChangeAspect="1"/>
          </p:cNvPicPr>
          <p:nvPr/>
        </p:nvPicPr>
        <p:blipFill>
          <a:blip r:embed="rId25" cstate="print"/>
          <a:stretch>
            <a:fillRect/>
          </a:stretch>
        </p:blipFill>
        <p:spPr>
          <a:xfrm>
            <a:off x="360000" y="6300000"/>
            <a:ext cx="603504" cy="466344"/>
          </a:xfrm>
          <a:prstGeom prst="rect">
            <a:avLst/>
          </a:prstGeom>
          <a:ln>
            <a:solidFill>
              <a:schemeClr val="tx1"/>
            </a:solidFill>
          </a:ln>
        </p:spPr>
      </p:pic>
      <p:sp>
        <p:nvSpPr>
          <p:cNvPr id="59" name="Textfeld 4"/>
          <p:cNvSpPr txBox="1">
            <a:spLocks noChangeArrowheads="1"/>
          </p:cNvSpPr>
          <p:nvPr/>
        </p:nvSpPr>
        <p:spPr bwMode="auto">
          <a:xfrm>
            <a:off x="0" y="0"/>
            <a:ext cx="9144000" cy="461665"/>
          </a:xfrm>
          <a:prstGeom prst="rect">
            <a:avLst/>
          </a:prstGeom>
          <a:noFill/>
          <a:ln w="9525">
            <a:noFill/>
            <a:miter lim="800000"/>
            <a:headEnd/>
            <a:tailEnd/>
          </a:ln>
        </p:spPr>
        <p:txBody>
          <a:bodyPr wrap="square" lIns="0" rIns="0">
            <a:spAutoFit/>
          </a:bodyPr>
          <a:lstStyle/>
          <a:p>
            <a:pPr algn="ctr"/>
            <a:r>
              <a:rPr lang="de-DE" sz="2400" b="1" dirty="0">
                <a:latin typeface="Calibri" pitchFamily="34" charset="0"/>
              </a:rPr>
              <a:t>Kann Imagination </a:t>
            </a:r>
            <a:r>
              <a:rPr lang="de-DE" sz="2400" b="1" dirty="0" smtClean="0">
                <a:latin typeface="Calibri" pitchFamily="34" charset="0"/>
              </a:rPr>
              <a:t>heilen? Nacht- </a:t>
            </a:r>
            <a:r>
              <a:rPr lang="de-DE" sz="2400" b="1" dirty="0">
                <a:latin typeface="Calibri" pitchFamily="34" charset="0"/>
              </a:rPr>
              <a:t>und Tagträume in der Psychotherapie.</a:t>
            </a:r>
          </a:p>
        </p:txBody>
      </p:sp>
      <p:pic>
        <p:nvPicPr>
          <p:cNvPr id="38" name="Grafik 37" descr="Folie31.JPG"/>
          <p:cNvPicPr>
            <a:picLocks noChangeAspect="1"/>
          </p:cNvPicPr>
          <p:nvPr/>
        </p:nvPicPr>
        <p:blipFill>
          <a:blip r:embed="rId26" cstate="print"/>
          <a:stretch>
            <a:fillRect/>
          </a:stretch>
        </p:blipFill>
        <p:spPr>
          <a:xfrm>
            <a:off x="360000" y="5724000"/>
            <a:ext cx="640080" cy="480060"/>
          </a:xfrm>
          <a:prstGeom prst="rect">
            <a:avLst/>
          </a:prstGeom>
          <a:ln>
            <a:solidFill>
              <a:schemeClr val="tx1"/>
            </a:solidFill>
          </a:ln>
        </p:spPr>
      </p:pic>
      <p:pic>
        <p:nvPicPr>
          <p:cNvPr id="34" name="Grafik 33" descr="Antritt2.jpg"/>
          <p:cNvPicPr>
            <a:picLocks noChangeAspect="1"/>
          </p:cNvPicPr>
          <p:nvPr/>
        </p:nvPicPr>
        <p:blipFill>
          <a:blip r:embed="rId27" cstate="print"/>
          <a:stretch>
            <a:fillRect/>
          </a:stretch>
        </p:blipFill>
        <p:spPr>
          <a:xfrm>
            <a:off x="1152000" y="576000"/>
            <a:ext cx="640080" cy="480060"/>
          </a:xfrm>
          <a:prstGeom prst="rect">
            <a:avLst/>
          </a:prstGeom>
          <a:ln>
            <a:solidFill>
              <a:schemeClr val="tx1"/>
            </a:solidFill>
          </a:ln>
        </p:spPr>
      </p:pic>
      <p:pic>
        <p:nvPicPr>
          <p:cNvPr id="40" name="Grafik 39" descr="Antritt_ccrt.jpg"/>
          <p:cNvPicPr>
            <a:picLocks noChangeAspect="1"/>
          </p:cNvPicPr>
          <p:nvPr/>
        </p:nvPicPr>
        <p:blipFill>
          <a:blip r:embed="rId28" cstate="print"/>
          <a:stretch>
            <a:fillRect/>
          </a:stretch>
        </p:blipFill>
        <p:spPr>
          <a:xfrm>
            <a:off x="1152000" y="4572000"/>
            <a:ext cx="640080" cy="480060"/>
          </a:xfrm>
          <a:prstGeom prst="rect">
            <a:avLst/>
          </a:prstGeom>
          <a:ln>
            <a:solidFill>
              <a:schemeClr val="tx1"/>
            </a:solidFill>
          </a:ln>
        </p:spPr>
      </p:pic>
      <p:pic>
        <p:nvPicPr>
          <p:cNvPr id="39" name="Grafik 38" descr="Antritt2.jpg"/>
          <p:cNvPicPr>
            <a:picLocks noChangeAspect="1"/>
          </p:cNvPicPr>
          <p:nvPr/>
        </p:nvPicPr>
        <p:blipFill>
          <a:blip r:embed="rId27" cstate="print"/>
          <a:stretch>
            <a:fillRect/>
          </a:stretch>
        </p:blipFill>
        <p:spPr>
          <a:xfrm>
            <a:off x="1152000" y="6300000"/>
            <a:ext cx="640080" cy="48006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2"/>
          </p:nvPr>
        </p:nvSpPr>
        <p:spPr bwMode="auto">
          <a:xfrm>
            <a:off x="8763000" y="6550025"/>
            <a:ext cx="381000" cy="3079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9E92639-6F3E-40EC-93F6-3A1F69F849C5}" type="slidenum">
              <a:rPr lang="en-US">
                <a:solidFill>
                  <a:schemeClr val="bg1">
                    <a:lumMod val="50000"/>
                  </a:schemeClr>
                </a:solidFill>
              </a:rPr>
              <a:pPr fontAlgn="base">
                <a:spcBef>
                  <a:spcPct val="0"/>
                </a:spcBef>
                <a:spcAft>
                  <a:spcPct val="0"/>
                </a:spcAft>
                <a:defRPr/>
              </a:pPr>
              <a:t>4</a:t>
            </a:fld>
            <a:endParaRPr lang="en-US" dirty="0">
              <a:solidFill>
                <a:schemeClr val="bg1">
                  <a:lumMod val="50000"/>
                </a:schemeClr>
              </a:solidFill>
            </a:endParaRPr>
          </a:p>
        </p:txBody>
      </p:sp>
      <p:sp>
        <p:nvSpPr>
          <p:cNvPr id="4" name="Rectangle 2"/>
          <p:cNvSpPr>
            <a:spLocks noChangeArrowheads="1"/>
          </p:cNvSpPr>
          <p:nvPr/>
        </p:nvSpPr>
        <p:spPr bwMode="auto">
          <a:xfrm>
            <a:off x="2051993" y="188913"/>
            <a:ext cx="5040287" cy="431775"/>
          </a:xfrm>
          <a:prstGeom prst="rect">
            <a:avLst/>
          </a:prstGeom>
          <a:solidFill>
            <a:srgbClr val="FF00FF"/>
          </a:solidFill>
          <a:ln w="9525">
            <a:noFill/>
            <a:miter lim="800000"/>
            <a:headEnd/>
            <a:tailEnd/>
          </a:ln>
        </p:spPr>
        <p:txBody>
          <a:bodyPr anchor="ctr"/>
          <a:lstStyle/>
          <a:p>
            <a:r>
              <a:rPr lang="de-DE" sz="2000" b="1" dirty="0" smtClean="0">
                <a:latin typeface="Calibri" pitchFamily="34" charset="0"/>
              </a:rPr>
              <a:t> … ein Nachttraum-Bericht  </a:t>
            </a:r>
            <a:r>
              <a:rPr lang="de-DE" sz="2000" b="1" dirty="0">
                <a:latin typeface="Calibri" pitchFamily="34" charset="0"/>
              </a:rPr>
              <a:t>der „Adlerpilotin</a:t>
            </a:r>
            <a:r>
              <a:rPr lang="de-DE" sz="2000" b="1" dirty="0" smtClean="0">
                <a:latin typeface="Calibri" pitchFamily="34" charset="0"/>
              </a:rPr>
              <a:t>“</a:t>
            </a:r>
            <a:endParaRPr lang="de-DE" sz="2000" b="1" dirty="0">
              <a:solidFill>
                <a:srgbClr val="000000"/>
              </a:solidFill>
              <a:latin typeface="Calibri" pitchFamily="34" charset="0"/>
            </a:endParaRPr>
          </a:p>
        </p:txBody>
      </p:sp>
      <p:sp>
        <p:nvSpPr>
          <p:cNvPr id="6" name="Rectangle 2"/>
          <p:cNvSpPr>
            <a:spLocks noChangeArrowheads="1"/>
          </p:cNvSpPr>
          <p:nvPr/>
        </p:nvSpPr>
        <p:spPr bwMode="auto">
          <a:xfrm>
            <a:off x="2051720" y="1053009"/>
            <a:ext cx="6552183" cy="1367879"/>
          </a:xfrm>
          <a:prstGeom prst="rect">
            <a:avLst/>
          </a:prstGeom>
          <a:noFill/>
          <a:ln w="9525">
            <a:noFill/>
            <a:miter lim="800000"/>
            <a:headEnd/>
            <a:tailEnd/>
          </a:ln>
        </p:spPr>
        <p:txBody>
          <a:bodyPr anchor="ctr"/>
          <a:lstStyle/>
          <a:p>
            <a:r>
              <a:rPr lang="de-DE" sz="2000" b="1" dirty="0" smtClean="0">
                <a:solidFill>
                  <a:srgbClr val="000000"/>
                </a:solidFill>
                <a:latin typeface="Calibri" pitchFamily="34" charset="0"/>
              </a:rPr>
              <a:t>… einer </a:t>
            </a:r>
            <a:r>
              <a:rPr lang="de-DE" sz="2000" b="1" dirty="0">
                <a:solidFill>
                  <a:srgbClr val="000000"/>
                </a:solidFill>
                <a:latin typeface="Calibri" pitchFamily="34" charset="0"/>
              </a:rPr>
              <a:t>Studentin (Schweiz), 21 Jahre</a:t>
            </a:r>
            <a:br>
              <a:rPr lang="de-DE" sz="2000" b="1" dirty="0">
                <a:solidFill>
                  <a:srgbClr val="000000"/>
                </a:solidFill>
                <a:latin typeface="Calibri" pitchFamily="34" charset="0"/>
              </a:rPr>
            </a:br>
            <a:r>
              <a:rPr lang="de-DE" sz="2000" b="1" dirty="0" smtClean="0">
                <a:solidFill>
                  <a:srgbClr val="000000"/>
                </a:solidFill>
                <a:latin typeface="Calibri" pitchFamily="34" charset="0"/>
              </a:rPr>
              <a:t>Beziehungsprobleme </a:t>
            </a:r>
            <a:r>
              <a:rPr lang="de-DE" sz="2000" b="1" dirty="0">
                <a:solidFill>
                  <a:srgbClr val="000000"/>
                </a:solidFill>
                <a:latin typeface="Calibri" pitchFamily="34" charset="0"/>
              </a:rPr>
              <a:t>(Eltern, Freund)</a:t>
            </a:r>
          </a:p>
          <a:p>
            <a:r>
              <a:rPr lang="de-DE" sz="2000" b="1" dirty="0" err="1" smtClean="0">
                <a:solidFill>
                  <a:srgbClr val="000000"/>
                </a:solidFill>
                <a:latin typeface="Calibri" pitchFamily="34" charset="0"/>
              </a:rPr>
              <a:t>Dysthymie</a:t>
            </a:r>
            <a:r>
              <a:rPr lang="de-DE" sz="2000" b="1" dirty="0" smtClean="0">
                <a:solidFill>
                  <a:srgbClr val="000000"/>
                </a:solidFill>
                <a:latin typeface="Calibri" pitchFamily="34" charset="0"/>
              </a:rPr>
              <a:t>, </a:t>
            </a:r>
            <a:r>
              <a:rPr lang="de-DE" sz="2000" b="1" dirty="0">
                <a:solidFill>
                  <a:srgbClr val="000000"/>
                </a:solidFill>
                <a:latin typeface="Calibri" pitchFamily="34" charset="0"/>
              </a:rPr>
              <a:t>Panikstörung, </a:t>
            </a:r>
            <a:r>
              <a:rPr lang="de-DE" sz="2000" b="1" dirty="0" smtClean="0">
                <a:solidFill>
                  <a:srgbClr val="000000"/>
                </a:solidFill>
                <a:latin typeface="Calibri" pitchFamily="34" charset="0"/>
              </a:rPr>
              <a:t>depressive Persönlichkeitsstörung</a:t>
            </a:r>
            <a:endParaRPr lang="de-DE" sz="2000" b="1" dirty="0">
              <a:solidFill>
                <a:srgbClr val="000000"/>
              </a:solidFill>
              <a:latin typeface="Calibri" pitchFamily="34" charset="0"/>
            </a:endParaRPr>
          </a:p>
          <a:p>
            <a:r>
              <a:rPr lang="de-DE" sz="2000" b="1" dirty="0" smtClean="0">
                <a:solidFill>
                  <a:srgbClr val="000000"/>
                </a:solidFill>
                <a:latin typeface="Calibri" pitchFamily="34" charset="0"/>
              </a:rPr>
              <a:t>Psychotherapiedauer</a:t>
            </a:r>
            <a:r>
              <a:rPr lang="de-DE" sz="2000" b="1" dirty="0">
                <a:solidFill>
                  <a:srgbClr val="000000"/>
                </a:solidFill>
                <a:latin typeface="Calibri" pitchFamily="34" charset="0"/>
              </a:rPr>
              <a:t>: 2 Jahre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3"/>
          <p:cNvSpPr txBox="1">
            <a:spLocks noChangeArrowheads="1"/>
          </p:cNvSpPr>
          <p:nvPr/>
        </p:nvSpPr>
        <p:spPr bwMode="auto">
          <a:xfrm>
            <a:off x="4913313" y="6237288"/>
            <a:ext cx="3546475" cy="369887"/>
          </a:xfrm>
          <a:prstGeom prst="rect">
            <a:avLst/>
          </a:prstGeom>
          <a:noFill/>
          <a:ln w="9525">
            <a:noFill/>
            <a:miter lim="800000"/>
            <a:headEnd/>
            <a:tailEnd/>
          </a:ln>
        </p:spPr>
        <p:txBody>
          <a:bodyPr>
            <a:spAutoFit/>
          </a:bodyPr>
          <a:lstStyle/>
          <a:p>
            <a:r>
              <a:rPr lang="de-DE" b="1" dirty="0">
                <a:solidFill>
                  <a:srgbClr val="000000"/>
                </a:solidFill>
                <a:latin typeface="Calibri" pitchFamily="34" charset="0"/>
              </a:rPr>
              <a:t>Aristoteles </a:t>
            </a:r>
            <a:r>
              <a:rPr lang="de-DE" dirty="0">
                <a:solidFill>
                  <a:srgbClr val="000000"/>
                </a:solidFill>
                <a:latin typeface="Calibri" pitchFamily="34" charset="0"/>
              </a:rPr>
              <a:t>(384-322 v. Chr.)</a:t>
            </a:r>
            <a:endParaRPr lang="de-DE" b="1" dirty="0">
              <a:solidFill>
                <a:srgbClr val="000000"/>
              </a:solidFill>
              <a:latin typeface="Calibri" pitchFamily="34" charset="0"/>
            </a:endParaRPr>
          </a:p>
        </p:txBody>
      </p:sp>
      <p:sp>
        <p:nvSpPr>
          <p:cNvPr id="21506" name="Foliennummernplatzhalter 5"/>
          <p:cNvSpPr>
            <a:spLocks noGrp="1"/>
          </p:cNvSpPr>
          <p:nvPr>
            <p:ph type="sldNum" sz="quarter" idx="12"/>
          </p:nvPr>
        </p:nvSpPr>
        <p:spPr bwMode="auto">
          <a:xfrm>
            <a:off x="8763000" y="6550025"/>
            <a:ext cx="381000" cy="3079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2B5F40F-CEEE-4897-9C64-5AE980B47C36}" type="slidenum">
              <a:rPr lang="en-US">
                <a:solidFill>
                  <a:schemeClr val="bg1">
                    <a:lumMod val="50000"/>
                  </a:schemeClr>
                </a:solidFill>
              </a:rPr>
              <a:pPr fontAlgn="base">
                <a:spcBef>
                  <a:spcPct val="0"/>
                </a:spcBef>
                <a:spcAft>
                  <a:spcPct val="0"/>
                </a:spcAft>
                <a:defRPr/>
              </a:pPr>
              <a:t>5</a:t>
            </a:fld>
            <a:endParaRPr lang="en-US" dirty="0">
              <a:solidFill>
                <a:schemeClr val="bg1">
                  <a:lumMod val="50000"/>
                </a:schemeClr>
              </a:solidFill>
            </a:endParaRPr>
          </a:p>
        </p:txBody>
      </p:sp>
      <p:pic>
        <p:nvPicPr>
          <p:cNvPr id="21507" name="Picture 5" descr="aristoteles"/>
          <p:cNvPicPr>
            <a:picLocks noChangeAspect="1" noChangeArrowheads="1"/>
          </p:cNvPicPr>
          <p:nvPr/>
        </p:nvPicPr>
        <p:blipFill>
          <a:blip r:embed="rId3" cstate="print"/>
          <a:srcRect/>
          <a:stretch>
            <a:fillRect/>
          </a:stretch>
        </p:blipFill>
        <p:spPr bwMode="auto">
          <a:xfrm>
            <a:off x="4211638" y="-26988"/>
            <a:ext cx="4932362" cy="6170613"/>
          </a:xfrm>
          <a:prstGeom prst="rect">
            <a:avLst/>
          </a:prstGeom>
          <a:noFill/>
          <a:ln w="9525">
            <a:noFill/>
            <a:miter lim="800000"/>
            <a:headEnd/>
            <a:tailEnd/>
          </a:ln>
        </p:spPr>
      </p:pic>
      <p:sp>
        <p:nvSpPr>
          <p:cNvPr id="10" name="Abgerundete rechteckige Legende 9"/>
          <p:cNvSpPr/>
          <p:nvPr/>
        </p:nvSpPr>
        <p:spPr>
          <a:xfrm>
            <a:off x="107950" y="620713"/>
            <a:ext cx="3240088" cy="2160587"/>
          </a:xfrm>
          <a:prstGeom prst="wedgeRoundRectCallout">
            <a:avLst>
              <a:gd name="adj1" fmla="val 125317"/>
              <a:gd name="adj2" fmla="val 116304"/>
              <a:gd name="adj3" fmla="val 16667"/>
            </a:avLst>
          </a:prstGeom>
          <a:solidFill>
            <a:schemeClr val="bg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rgbClr val="000000"/>
                </a:solidFill>
              </a:rPr>
              <a:t>Die herausragenden Ärzte behaupten,</a:t>
            </a:r>
          </a:p>
          <a:p>
            <a:pPr algn="ctr" fontAlgn="auto">
              <a:spcBef>
                <a:spcPts val="0"/>
              </a:spcBef>
              <a:spcAft>
                <a:spcPts val="0"/>
              </a:spcAft>
              <a:defRPr/>
            </a:pPr>
            <a:r>
              <a:rPr lang="de-DE" dirty="0">
                <a:solidFill>
                  <a:srgbClr val="000000"/>
                </a:solidFill>
              </a:rPr>
              <a:t>dass man die Träume aufmerksam</a:t>
            </a:r>
            <a:br>
              <a:rPr lang="de-DE" dirty="0">
                <a:solidFill>
                  <a:srgbClr val="000000"/>
                </a:solidFill>
              </a:rPr>
            </a:br>
            <a:r>
              <a:rPr lang="de-DE" dirty="0">
                <a:solidFill>
                  <a:srgbClr val="000000"/>
                </a:solidFill>
              </a:rPr>
              <a:t>beachten soll.</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3"/>
          <p:cNvSpPr txBox="1">
            <a:spLocks noChangeArrowheads="1"/>
          </p:cNvSpPr>
          <p:nvPr/>
        </p:nvSpPr>
        <p:spPr bwMode="auto">
          <a:xfrm>
            <a:off x="4913313" y="6237288"/>
            <a:ext cx="3546475" cy="369887"/>
          </a:xfrm>
          <a:prstGeom prst="rect">
            <a:avLst/>
          </a:prstGeom>
          <a:noFill/>
          <a:ln w="9525">
            <a:noFill/>
            <a:miter lim="800000"/>
            <a:headEnd/>
            <a:tailEnd/>
          </a:ln>
        </p:spPr>
        <p:txBody>
          <a:bodyPr>
            <a:spAutoFit/>
          </a:bodyPr>
          <a:lstStyle/>
          <a:p>
            <a:r>
              <a:rPr lang="de-DE" b="1" dirty="0">
                <a:solidFill>
                  <a:srgbClr val="000000"/>
                </a:solidFill>
                <a:latin typeface="Calibri" pitchFamily="34" charset="0"/>
              </a:rPr>
              <a:t>Aristoteles </a:t>
            </a:r>
            <a:r>
              <a:rPr lang="de-DE" dirty="0">
                <a:solidFill>
                  <a:srgbClr val="000000"/>
                </a:solidFill>
                <a:latin typeface="Calibri" pitchFamily="34" charset="0"/>
              </a:rPr>
              <a:t>(384-322 v. Chr.)</a:t>
            </a:r>
            <a:endParaRPr lang="de-DE" b="1" dirty="0">
              <a:solidFill>
                <a:srgbClr val="000000"/>
              </a:solidFill>
              <a:latin typeface="Calibri" pitchFamily="34" charset="0"/>
            </a:endParaRPr>
          </a:p>
        </p:txBody>
      </p:sp>
      <p:sp>
        <p:nvSpPr>
          <p:cNvPr id="23554" name="Foliennummernplatzhalter 5"/>
          <p:cNvSpPr>
            <a:spLocks noGrp="1"/>
          </p:cNvSpPr>
          <p:nvPr>
            <p:ph type="sldNum" sz="quarter" idx="12"/>
          </p:nvPr>
        </p:nvSpPr>
        <p:spPr bwMode="auto">
          <a:xfrm>
            <a:off x="8763000" y="6550025"/>
            <a:ext cx="381000" cy="3079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5E955A1-9011-4DB5-8639-50B0292F52D2}" type="slidenum">
              <a:rPr lang="en-US">
                <a:solidFill>
                  <a:schemeClr val="bg1">
                    <a:lumMod val="50000"/>
                  </a:schemeClr>
                </a:solidFill>
              </a:rPr>
              <a:pPr fontAlgn="base">
                <a:spcBef>
                  <a:spcPct val="0"/>
                </a:spcBef>
                <a:spcAft>
                  <a:spcPct val="0"/>
                </a:spcAft>
                <a:defRPr/>
              </a:pPr>
              <a:t>6</a:t>
            </a:fld>
            <a:endParaRPr lang="en-US" dirty="0">
              <a:solidFill>
                <a:schemeClr val="bg1">
                  <a:lumMod val="50000"/>
                </a:schemeClr>
              </a:solidFill>
            </a:endParaRPr>
          </a:p>
        </p:txBody>
      </p:sp>
      <p:pic>
        <p:nvPicPr>
          <p:cNvPr id="23555" name="Picture 5" descr="aristoteles"/>
          <p:cNvPicPr>
            <a:picLocks noChangeAspect="1" noChangeArrowheads="1"/>
          </p:cNvPicPr>
          <p:nvPr/>
        </p:nvPicPr>
        <p:blipFill>
          <a:blip r:embed="rId3" cstate="print"/>
          <a:srcRect/>
          <a:stretch>
            <a:fillRect/>
          </a:stretch>
        </p:blipFill>
        <p:spPr bwMode="auto">
          <a:xfrm>
            <a:off x="4211638" y="-26988"/>
            <a:ext cx="4932362" cy="6170613"/>
          </a:xfrm>
          <a:prstGeom prst="rect">
            <a:avLst/>
          </a:prstGeom>
          <a:noFill/>
          <a:ln w="9525">
            <a:noFill/>
            <a:miter lim="800000"/>
            <a:headEnd/>
            <a:tailEnd/>
          </a:ln>
        </p:spPr>
      </p:pic>
      <p:sp>
        <p:nvSpPr>
          <p:cNvPr id="10" name="Abgerundete rechteckige Legende 9"/>
          <p:cNvSpPr/>
          <p:nvPr/>
        </p:nvSpPr>
        <p:spPr>
          <a:xfrm>
            <a:off x="179388" y="115888"/>
            <a:ext cx="3313112" cy="4465637"/>
          </a:xfrm>
          <a:prstGeom prst="wedgeRoundRectCallout">
            <a:avLst>
              <a:gd name="adj1" fmla="val 120076"/>
              <a:gd name="adj2" fmla="val 41882"/>
              <a:gd name="adj3" fmla="val 16667"/>
            </a:avLst>
          </a:prstGeom>
          <a:solidFill>
            <a:schemeClr val="bg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prstClr val="black"/>
                </a:solidFill>
              </a:rPr>
              <a:t>Es ist eben notwendig </a:t>
            </a:r>
            <a:br>
              <a:rPr lang="de-DE" dirty="0">
                <a:solidFill>
                  <a:prstClr val="black"/>
                </a:solidFill>
              </a:rPr>
            </a:br>
            <a:r>
              <a:rPr lang="de-DE" dirty="0">
                <a:solidFill>
                  <a:prstClr val="black"/>
                </a:solidFill>
              </a:rPr>
              <a:t>zu berücksichtigen,</a:t>
            </a:r>
            <a:br>
              <a:rPr lang="de-DE" dirty="0">
                <a:solidFill>
                  <a:prstClr val="black"/>
                </a:solidFill>
              </a:rPr>
            </a:br>
            <a:endParaRPr lang="de-DE" dirty="0">
              <a:solidFill>
                <a:prstClr val="black"/>
              </a:solidFill>
            </a:endParaRPr>
          </a:p>
          <a:p>
            <a:pPr algn="ctr" fontAlgn="auto">
              <a:spcBef>
                <a:spcPts val="0"/>
              </a:spcBef>
              <a:spcAft>
                <a:spcPts val="0"/>
              </a:spcAft>
              <a:defRPr/>
            </a:pPr>
            <a:r>
              <a:rPr lang="de-DE" dirty="0">
                <a:solidFill>
                  <a:prstClr val="black"/>
                </a:solidFill>
              </a:rPr>
              <a:t>dass die Bewegungen, </a:t>
            </a:r>
            <a:br>
              <a:rPr lang="de-DE" dirty="0">
                <a:solidFill>
                  <a:prstClr val="black"/>
                </a:solidFill>
              </a:rPr>
            </a:br>
            <a:r>
              <a:rPr lang="de-DE" dirty="0">
                <a:solidFill>
                  <a:prstClr val="black"/>
                </a:solidFill>
              </a:rPr>
              <a:t>die im Körper tagsüber entstehen,</a:t>
            </a:r>
            <a:br>
              <a:rPr lang="de-DE" dirty="0">
                <a:solidFill>
                  <a:prstClr val="black"/>
                </a:solidFill>
              </a:rPr>
            </a:br>
            <a:r>
              <a:rPr lang="de-DE" dirty="0">
                <a:solidFill>
                  <a:prstClr val="black"/>
                </a:solidFill>
              </a:rPr>
              <a:t>von uns unbemerkt </a:t>
            </a:r>
            <a:br>
              <a:rPr lang="de-DE" dirty="0">
                <a:solidFill>
                  <a:prstClr val="black"/>
                </a:solidFill>
              </a:rPr>
            </a:br>
            <a:r>
              <a:rPr lang="de-DE" dirty="0">
                <a:solidFill>
                  <a:prstClr val="black"/>
                </a:solidFill>
              </a:rPr>
              <a:t>bleiben,</a:t>
            </a:r>
            <a:br>
              <a:rPr lang="de-DE" dirty="0">
                <a:solidFill>
                  <a:prstClr val="black"/>
                </a:solidFill>
              </a:rPr>
            </a:br>
            <a:endParaRPr lang="de-DE" dirty="0">
              <a:solidFill>
                <a:prstClr val="black"/>
              </a:solidFill>
            </a:endParaRPr>
          </a:p>
          <a:p>
            <a:pPr algn="ctr" fontAlgn="auto">
              <a:spcBef>
                <a:spcPts val="0"/>
              </a:spcBef>
              <a:spcAft>
                <a:spcPts val="0"/>
              </a:spcAft>
              <a:defRPr/>
            </a:pPr>
            <a:r>
              <a:rPr lang="de-DE" dirty="0">
                <a:solidFill>
                  <a:prstClr val="black"/>
                </a:solidFill>
              </a:rPr>
              <a:t>infolge der Anwesenheit </a:t>
            </a:r>
            <a:br>
              <a:rPr lang="de-DE" dirty="0">
                <a:solidFill>
                  <a:prstClr val="black"/>
                </a:solidFill>
              </a:rPr>
            </a:br>
            <a:r>
              <a:rPr lang="de-DE" dirty="0">
                <a:solidFill>
                  <a:prstClr val="black"/>
                </a:solidFill>
              </a:rPr>
              <a:t>größerer Bewegungen,</a:t>
            </a:r>
            <a:br>
              <a:rPr lang="de-DE" dirty="0">
                <a:solidFill>
                  <a:prstClr val="black"/>
                </a:solidFill>
              </a:rPr>
            </a:br>
            <a:r>
              <a:rPr lang="de-DE" dirty="0">
                <a:solidFill>
                  <a:prstClr val="black"/>
                </a:solidFill>
              </a:rPr>
              <a:t/>
            </a:r>
            <a:br>
              <a:rPr lang="de-DE" dirty="0">
                <a:solidFill>
                  <a:prstClr val="black"/>
                </a:solidFill>
              </a:rPr>
            </a:br>
            <a:r>
              <a:rPr lang="de-DE" dirty="0">
                <a:solidFill>
                  <a:prstClr val="black"/>
                </a:solidFill>
              </a:rPr>
              <a:t>die mit dem Wachzustand </a:t>
            </a:r>
          </a:p>
          <a:p>
            <a:pPr algn="ctr" fontAlgn="auto">
              <a:spcBef>
                <a:spcPts val="0"/>
              </a:spcBef>
              <a:spcAft>
                <a:spcPts val="0"/>
              </a:spcAft>
              <a:defRPr/>
            </a:pPr>
            <a:r>
              <a:rPr lang="de-DE" dirty="0">
                <a:solidFill>
                  <a:prstClr val="black"/>
                </a:solidFill>
              </a:rPr>
              <a:t>verbunden sind.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Foliennummernplatzhalt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EE48F8-C522-4CB4-B4C4-CACD9E2F51EF}" type="slidenum">
              <a:rPr lang="en-US" smtClean="0"/>
              <a:pPr fontAlgn="base">
                <a:spcBef>
                  <a:spcPct val="0"/>
                </a:spcBef>
                <a:spcAft>
                  <a:spcPct val="0"/>
                </a:spcAft>
                <a:defRPr/>
              </a:pPr>
              <a:t>7</a:t>
            </a:fld>
            <a:endParaRPr lang="en-US" dirty="0" smtClean="0"/>
          </a:p>
        </p:txBody>
      </p:sp>
      <p:pic>
        <p:nvPicPr>
          <p:cNvPr id="25603" name="Picture 2" descr="http://www.fotopraha.com/foto-praha/karluv-most-mlha.jpg"/>
          <p:cNvPicPr>
            <a:picLocks noChangeAspect="1" noChangeArrowheads="1"/>
          </p:cNvPicPr>
          <p:nvPr/>
        </p:nvPicPr>
        <p:blipFill>
          <a:blip r:embed="rId2" cstate="print"/>
          <a:srcRect/>
          <a:stretch>
            <a:fillRect/>
          </a:stretch>
        </p:blipFill>
        <p:spPr bwMode="auto">
          <a:xfrm>
            <a:off x="0" y="0"/>
            <a:ext cx="9144000" cy="6102350"/>
          </a:xfrm>
          <a:prstGeom prst="rect">
            <a:avLst/>
          </a:prstGeom>
          <a:noFill/>
          <a:ln w="9525">
            <a:noFill/>
            <a:miter lim="800000"/>
            <a:headEnd/>
            <a:tailEnd/>
          </a:ln>
        </p:spPr>
      </p:pic>
      <p:pic>
        <p:nvPicPr>
          <p:cNvPr id="4" name="Picture 2" descr="http://www.psychiatryonline.it/ital/images/freud2007.jpg"/>
          <p:cNvPicPr>
            <a:picLocks noChangeAspect="1" noChangeArrowheads="1"/>
          </p:cNvPicPr>
          <p:nvPr/>
        </p:nvPicPr>
        <p:blipFill>
          <a:blip r:embed="rId3" cstate="print"/>
          <a:srcRect/>
          <a:stretch>
            <a:fillRect/>
          </a:stretch>
        </p:blipFill>
        <p:spPr bwMode="auto">
          <a:xfrm>
            <a:off x="7221538" y="1125538"/>
            <a:ext cx="1958975" cy="2663825"/>
          </a:xfrm>
          <a:prstGeom prst="rect">
            <a:avLst/>
          </a:prstGeom>
          <a:noFill/>
          <a:ln w="9525">
            <a:noFill/>
            <a:miter lim="800000"/>
            <a:headEnd/>
            <a:tailEnd/>
          </a:ln>
        </p:spPr>
      </p:pic>
      <p:sp>
        <p:nvSpPr>
          <p:cNvPr id="5" name="Abgerundete rechteckige Legende 4"/>
          <p:cNvSpPr/>
          <p:nvPr/>
        </p:nvSpPr>
        <p:spPr>
          <a:xfrm>
            <a:off x="3276600" y="4365625"/>
            <a:ext cx="3024188" cy="1727200"/>
          </a:xfrm>
          <a:prstGeom prst="wedgeRoundRectCallout">
            <a:avLst>
              <a:gd name="adj1" fmla="val 87248"/>
              <a:gd name="adj2" fmla="val -158218"/>
              <a:gd name="adj3" fmla="val 16667"/>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solidFill>
                  <a:srgbClr val="000000"/>
                </a:solidFill>
                <a:latin typeface="Comic Sans MS" pitchFamily="66" charset="0"/>
              </a:rPr>
              <a:t>Der Nachttraum</a:t>
            </a:r>
            <a:endParaRPr lang="de-DE" dirty="0">
              <a:solidFill>
                <a:srgbClr val="000000"/>
              </a:solidFill>
              <a:latin typeface="Comic Sans MS" pitchFamily="66" charset="0"/>
            </a:endParaRPr>
          </a:p>
          <a:p>
            <a:pPr algn="ctr" fontAlgn="auto">
              <a:spcBef>
                <a:spcPts val="0"/>
              </a:spcBef>
              <a:spcAft>
                <a:spcPts val="0"/>
              </a:spcAft>
              <a:defRPr/>
            </a:pPr>
            <a:r>
              <a:rPr lang="de-DE" dirty="0">
                <a:solidFill>
                  <a:srgbClr val="000000"/>
                </a:solidFill>
                <a:latin typeface="Comic Sans MS" pitchFamily="66" charset="0"/>
              </a:rPr>
              <a:t>ist der Königsweg</a:t>
            </a:r>
            <a:br>
              <a:rPr lang="de-DE" dirty="0">
                <a:solidFill>
                  <a:srgbClr val="000000"/>
                </a:solidFill>
                <a:latin typeface="Comic Sans MS" pitchFamily="66" charset="0"/>
              </a:rPr>
            </a:br>
            <a:r>
              <a:rPr lang="de-DE" dirty="0">
                <a:solidFill>
                  <a:srgbClr val="000000"/>
                </a:solidFill>
                <a:latin typeface="Comic Sans MS" pitchFamily="66" charset="0"/>
              </a:rPr>
              <a:t>zum Unbewussten.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71438" y="228600"/>
            <a:ext cx="6948834" cy="533400"/>
          </a:xfrm>
          <a:solidFill>
            <a:srgbClr val="FFFF00"/>
          </a:solidFill>
        </p:spPr>
        <p:txBody>
          <a:bodyPr rtlCol="0">
            <a:normAutofit/>
          </a:bodyPr>
          <a:lstStyle/>
          <a:p>
            <a:pPr algn="l" eaLnBrk="1" fontAlgn="auto" hangingPunct="1">
              <a:spcAft>
                <a:spcPts val="0"/>
              </a:spcAft>
              <a:defRPr/>
            </a:pPr>
            <a:r>
              <a:rPr lang="de-DE" sz="2000" b="1" dirty="0" smtClean="0">
                <a:latin typeface="+mn-lt"/>
              </a:rPr>
              <a:t>Ein Alltagsnarrativ der „Adlerpilotin“ –  Episode mit der Mutter</a:t>
            </a:r>
            <a:endParaRPr lang="en-US" sz="2000" b="1" dirty="0">
              <a:latin typeface="+mn-lt"/>
            </a:endParaRPr>
          </a:p>
        </p:txBody>
      </p:sp>
      <p:sp>
        <p:nvSpPr>
          <p:cNvPr id="540675" name="Rectangle 3"/>
          <p:cNvSpPr>
            <a:spLocks noGrp="1" noChangeArrowheads="1"/>
          </p:cNvSpPr>
          <p:nvPr>
            <p:ph type="body" idx="1"/>
          </p:nvPr>
        </p:nvSpPr>
        <p:spPr>
          <a:xfrm>
            <a:off x="107950" y="981075"/>
            <a:ext cx="6912322" cy="3816350"/>
          </a:xfrm>
          <a:solidFill>
            <a:schemeClr val="bg1">
              <a:lumMod val="85000"/>
            </a:schemeClr>
          </a:solidFill>
        </p:spPr>
        <p:txBody>
          <a:bodyPr/>
          <a:lstStyle/>
          <a:p>
            <a:pPr marL="0" indent="0">
              <a:buFontTx/>
              <a:buNone/>
            </a:pPr>
            <a:r>
              <a:rPr lang="de-DE" sz="2000" b="1" dirty="0" smtClean="0"/>
              <a:t>Ich habe schon immer so ein Gefühl gehabt, </a:t>
            </a:r>
            <a:br>
              <a:rPr lang="de-DE" sz="2000" b="1" dirty="0" smtClean="0"/>
            </a:br>
            <a:r>
              <a:rPr lang="de-DE" sz="2000" b="1" dirty="0" smtClean="0"/>
              <a:t>dass sie mich für ein Kind hält, </a:t>
            </a:r>
            <a:br>
              <a:rPr lang="de-DE" sz="2000" b="1" dirty="0" smtClean="0"/>
            </a:br>
            <a:r>
              <a:rPr lang="de-DE" sz="2000" b="1" dirty="0" smtClean="0"/>
              <a:t>und dass sie voll von Vorurteilen mir gegenüber ist, </a:t>
            </a:r>
            <a:br>
              <a:rPr lang="de-DE" sz="2000" b="1" dirty="0" smtClean="0"/>
            </a:br>
            <a:r>
              <a:rPr lang="de-DE" sz="2000" b="1" dirty="0" smtClean="0"/>
              <a:t>sodass ich ständig so viel beweisen muss,</a:t>
            </a:r>
          </a:p>
          <a:p>
            <a:pPr marL="0" indent="0" eaLnBrk="1" hangingPunct="1">
              <a:buFontTx/>
              <a:buNone/>
            </a:pPr>
            <a:endParaRPr lang="de-DE" sz="2000" b="1" dirty="0" smtClean="0"/>
          </a:p>
          <a:p>
            <a:pPr marL="0" indent="0" eaLnBrk="1" hangingPunct="1">
              <a:buFontTx/>
              <a:buNone/>
            </a:pPr>
            <a:r>
              <a:rPr lang="de-DE" sz="2000" b="1" dirty="0" smtClean="0"/>
              <a:t>und dann versuche ich das vielleicht zu viel, </a:t>
            </a:r>
            <a:br>
              <a:rPr lang="de-DE" sz="2000" b="1" dirty="0" smtClean="0"/>
            </a:br>
            <a:r>
              <a:rPr lang="de-DE" sz="2000" b="1" dirty="0" smtClean="0"/>
              <a:t>und das macht alles nur noch schlimmer. </a:t>
            </a:r>
            <a:br>
              <a:rPr lang="de-DE" sz="2000" b="1" dirty="0" smtClean="0"/>
            </a:br>
            <a:r>
              <a:rPr lang="de-DE" sz="2000" b="1" dirty="0" smtClean="0"/>
              <a:t/>
            </a:r>
            <a:br>
              <a:rPr lang="de-DE" sz="2000" b="1" dirty="0" smtClean="0"/>
            </a:br>
            <a:r>
              <a:rPr lang="de-DE" sz="2000" b="1" dirty="0" smtClean="0"/>
              <a:t>Ich fühle, dass dies eine Sackgasse ist, </a:t>
            </a:r>
            <a:br>
              <a:rPr lang="de-DE" sz="2000" b="1" dirty="0" smtClean="0"/>
            </a:br>
            <a:r>
              <a:rPr lang="de-DE" sz="2000" b="1" dirty="0" smtClean="0"/>
              <a:t>und dass es mir nie gelingen wird, </a:t>
            </a:r>
            <a:br>
              <a:rPr lang="de-DE" sz="2000" b="1" dirty="0" smtClean="0"/>
            </a:br>
            <a:r>
              <a:rPr lang="de-DE" sz="2000" b="1" dirty="0" smtClean="0"/>
              <a:t>eine Beziehung zu ihr aufzubauen.</a:t>
            </a:r>
            <a:endParaRPr lang="en-US" sz="2000" b="1" dirty="0" smtClean="0"/>
          </a:p>
        </p:txBody>
      </p:sp>
      <p:sp>
        <p:nvSpPr>
          <p:cNvPr id="26627" name="Foliennummernplatzhalter 3"/>
          <p:cNvSpPr>
            <a:spLocks noGrp="1"/>
          </p:cNvSpPr>
          <p:nvPr>
            <p:ph type="sldNum" sz="quarter" idx="12"/>
          </p:nvPr>
        </p:nvSpPr>
        <p:spPr bwMode="auto">
          <a:xfrm>
            <a:off x="8763000" y="6550025"/>
            <a:ext cx="381000" cy="3079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72EB7BE-18F5-418E-B38A-EFA434E01F6D}" type="slidenum">
              <a:rPr lang="en-US">
                <a:solidFill>
                  <a:schemeClr val="bg1">
                    <a:lumMod val="50000"/>
                  </a:schemeClr>
                </a:solidFill>
              </a:rPr>
              <a:pPr fontAlgn="base">
                <a:spcBef>
                  <a:spcPct val="0"/>
                </a:spcBef>
                <a:spcAft>
                  <a:spcPct val="0"/>
                </a:spcAft>
                <a:defRPr/>
              </a:pPr>
              <a:t>8</a:t>
            </a:fld>
            <a:endParaRPr lang="en-US"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06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0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liennummernplatzhalter 2"/>
          <p:cNvSpPr>
            <a:spLocks noGrp="1"/>
          </p:cNvSpPr>
          <p:nvPr>
            <p:ph type="sldNum" sz="quarter" idx="12"/>
          </p:nvPr>
        </p:nvSpPr>
        <p:spPr bwMode="auto">
          <a:xfrm>
            <a:off x="8799513" y="6550025"/>
            <a:ext cx="381000" cy="3079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8E49597-ABD6-4FEF-9C53-BD0105624645}" type="slidenum">
              <a:rPr lang="en-US">
                <a:solidFill>
                  <a:schemeClr val="bg1">
                    <a:lumMod val="50000"/>
                  </a:schemeClr>
                </a:solidFill>
              </a:rPr>
              <a:pPr fontAlgn="base">
                <a:spcBef>
                  <a:spcPct val="0"/>
                </a:spcBef>
                <a:spcAft>
                  <a:spcPct val="0"/>
                </a:spcAft>
                <a:defRPr/>
              </a:pPr>
              <a:t>9</a:t>
            </a:fld>
            <a:endParaRPr lang="en-US" dirty="0">
              <a:solidFill>
                <a:schemeClr val="bg1">
                  <a:lumMod val="50000"/>
                </a:schemeClr>
              </a:solidFill>
            </a:endParaRPr>
          </a:p>
        </p:txBody>
      </p:sp>
      <p:graphicFrame>
        <p:nvGraphicFramePr>
          <p:cNvPr id="4" name="Tabelle 3"/>
          <p:cNvGraphicFramePr>
            <a:graphicFrameLocks noGrp="1"/>
          </p:cNvGraphicFramePr>
          <p:nvPr/>
        </p:nvGraphicFramePr>
        <p:xfrm>
          <a:off x="35496" y="44450"/>
          <a:ext cx="9073008" cy="6768751"/>
        </p:xfrm>
        <a:graphic>
          <a:graphicData uri="http://schemas.openxmlformats.org/drawingml/2006/table">
            <a:tbl>
              <a:tblPr firstRow="1" bandRow="1">
                <a:tableStyleId>{93296810-A885-4BE3-A3E7-6D5BEEA58F35}</a:tableStyleId>
              </a:tblPr>
              <a:tblGrid>
                <a:gridCol w="3012165"/>
                <a:gridCol w="3012165"/>
                <a:gridCol w="3048678"/>
              </a:tblGrid>
              <a:tr h="648071">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FF"/>
                    </a:solidFill>
                  </a:tcPr>
                </a:tc>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r h="864096">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792088">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1512168">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1080120">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864096">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de-DE"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08112">
                <a:tc>
                  <a:txBody>
                    <a:bodyPr/>
                    <a:lstStyle/>
                    <a:p>
                      <a:endParaRPr lang="de-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de-DE"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8714" name="Textfeld 4"/>
          <p:cNvSpPr txBox="1">
            <a:spLocks noChangeArrowheads="1"/>
          </p:cNvSpPr>
          <p:nvPr/>
        </p:nvSpPr>
        <p:spPr bwMode="auto">
          <a:xfrm>
            <a:off x="34925" y="44450"/>
            <a:ext cx="3024188" cy="584200"/>
          </a:xfrm>
          <a:prstGeom prst="rect">
            <a:avLst/>
          </a:prstGeom>
          <a:noFill/>
          <a:ln w="9525">
            <a:noFill/>
            <a:miter lim="800000"/>
            <a:headEnd/>
            <a:tailEnd/>
          </a:ln>
        </p:spPr>
        <p:txBody>
          <a:bodyPr>
            <a:spAutoFit/>
          </a:bodyPr>
          <a:lstStyle/>
          <a:p>
            <a:pPr algn="ctr"/>
            <a:r>
              <a:rPr lang="de-DE" sz="1600" b="1" dirty="0">
                <a:latin typeface="Calibri" pitchFamily="34" charset="0"/>
              </a:rPr>
              <a:t>NACHTTRAUM</a:t>
            </a:r>
            <a:br>
              <a:rPr lang="de-DE" sz="1600" b="1" dirty="0">
                <a:latin typeface="Calibri" pitchFamily="34" charset="0"/>
              </a:rPr>
            </a:br>
            <a:r>
              <a:rPr lang="de-DE" sz="1600" b="1" dirty="0">
                <a:latin typeface="Calibri" pitchFamily="34" charset="0"/>
              </a:rPr>
              <a:t>AGGRESSORIN</a:t>
            </a:r>
          </a:p>
        </p:txBody>
      </p:sp>
      <p:sp>
        <p:nvSpPr>
          <p:cNvPr id="6" name="Textfeld 5"/>
          <p:cNvSpPr txBox="1">
            <a:spLocks noChangeArrowheads="1"/>
          </p:cNvSpPr>
          <p:nvPr/>
        </p:nvSpPr>
        <p:spPr bwMode="auto">
          <a:xfrm>
            <a:off x="34925" y="765175"/>
            <a:ext cx="3024188" cy="584200"/>
          </a:xfrm>
          <a:prstGeom prst="rect">
            <a:avLst/>
          </a:prstGeom>
          <a:noFill/>
          <a:ln w="9525">
            <a:noFill/>
            <a:miter lim="800000"/>
            <a:headEnd/>
            <a:tailEnd/>
          </a:ln>
        </p:spPr>
        <p:txBody>
          <a:bodyPr>
            <a:spAutoFit/>
          </a:bodyPr>
          <a:lstStyle/>
          <a:p>
            <a:r>
              <a:rPr lang="de-DE" sz="1600" b="1" dirty="0">
                <a:latin typeface="Calibri" pitchFamily="34" charset="0"/>
                <a:ea typeface="Calibri" pitchFamily="34" charset="0"/>
                <a:cs typeface="Times New Roman" pitchFamily="18" charset="0"/>
              </a:rPr>
              <a:t>Sie ist vor mir, und lacht mich aus, ja,</a:t>
            </a:r>
            <a:endParaRPr lang="de-DE" sz="1600" dirty="0">
              <a:latin typeface="Calibri" pitchFamily="34" charset="0"/>
              <a:ea typeface="Calibri" pitchFamily="34" charset="0"/>
              <a:cs typeface="Times New Roman" pitchFamily="18" charset="0"/>
            </a:endParaRPr>
          </a:p>
        </p:txBody>
      </p:sp>
      <p:sp>
        <p:nvSpPr>
          <p:cNvPr id="7" name="Textfeld 6"/>
          <p:cNvSpPr txBox="1">
            <a:spLocks noChangeArrowheads="1"/>
          </p:cNvSpPr>
          <p:nvPr/>
        </p:nvSpPr>
        <p:spPr bwMode="auto">
          <a:xfrm>
            <a:off x="34925" y="1557338"/>
            <a:ext cx="3024188" cy="825500"/>
          </a:xfrm>
          <a:prstGeom prst="rect">
            <a:avLst/>
          </a:prstGeom>
          <a:noFill/>
          <a:ln w="9525">
            <a:noFill/>
            <a:miter lim="800000"/>
            <a:headEnd/>
            <a:tailEnd/>
          </a:ln>
        </p:spPr>
        <p:txBody>
          <a:bodyPr>
            <a:spAutoFit/>
          </a:bodyPr>
          <a:lstStyle/>
          <a:p>
            <a:r>
              <a:rPr lang="de-DE" sz="1600" b="1" dirty="0">
                <a:latin typeface="Calibri" pitchFamily="34" charset="0"/>
                <a:ea typeface="Calibri" pitchFamily="34" charset="0"/>
                <a:cs typeface="Times New Roman" pitchFamily="18" charset="0"/>
              </a:rPr>
              <a:t>ich brauche ein Instrument</a:t>
            </a:r>
            <a:br>
              <a:rPr lang="de-DE" sz="1600" b="1" dirty="0">
                <a:latin typeface="Calibri" pitchFamily="34" charset="0"/>
                <a:ea typeface="Calibri" pitchFamily="34" charset="0"/>
                <a:cs typeface="Times New Roman" pitchFamily="18" charset="0"/>
              </a:rPr>
            </a:br>
            <a:r>
              <a:rPr lang="de-DE" sz="1600" b="1" dirty="0">
                <a:latin typeface="Calibri" pitchFamily="34" charset="0"/>
                <a:ea typeface="Calibri" pitchFamily="34" charset="0"/>
                <a:cs typeface="Times New Roman" pitchFamily="18" charset="0"/>
              </a:rPr>
              <a:t>um die Frau</a:t>
            </a:r>
            <a:r>
              <a:rPr lang="de-DE" sz="1600" b="1" i="1" dirty="0">
                <a:solidFill>
                  <a:srgbClr val="FF0000"/>
                </a:solidFill>
                <a:latin typeface="Calibri" pitchFamily="34" charset="0"/>
                <a:ea typeface="Calibri" pitchFamily="34" charset="0"/>
                <a:cs typeface="Times New Roman" pitchFamily="18" charset="0"/>
              </a:rPr>
              <a:t> </a:t>
            </a:r>
            <a:r>
              <a:rPr lang="de-DE" sz="1600" b="1" dirty="0" smtClean="0">
                <a:latin typeface="Calibri" pitchFamily="34" charset="0"/>
                <a:ea typeface="Calibri" pitchFamily="34" charset="0"/>
                <a:cs typeface="Times New Roman" pitchFamily="18" charset="0"/>
              </a:rPr>
              <a:t>vom dem Dach</a:t>
            </a:r>
            <a:r>
              <a:rPr lang="de-DE" sz="1600" b="1" dirty="0">
                <a:latin typeface="Calibri" pitchFamily="34" charset="0"/>
                <a:ea typeface="Calibri" pitchFamily="34" charset="0"/>
                <a:cs typeface="Times New Roman" pitchFamily="18" charset="0"/>
              </a:rPr>
              <a:t/>
            </a:r>
            <a:br>
              <a:rPr lang="de-DE" sz="1600" b="1" dirty="0">
                <a:latin typeface="Calibri" pitchFamily="34" charset="0"/>
                <a:ea typeface="Calibri" pitchFamily="34" charset="0"/>
                <a:cs typeface="Times New Roman" pitchFamily="18" charset="0"/>
              </a:rPr>
            </a:br>
            <a:r>
              <a:rPr lang="de-DE" sz="1600" b="1" dirty="0">
                <a:latin typeface="Calibri" pitchFamily="34" charset="0"/>
                <a:ea typeface="Calibri" pitchFamily="34" charset="0"/>
                <a:cs typeface="Times New Roman" pitchFamily="18" charset="0"/>
              </a:rPr>
              <a:t>zu besiegen,</a:t>
            </a:r>
            <a:r>
              <a:rPr lang="de-DE" sz="1600" dirty="0">
                <a:latin typeface="Calibri" pitchFamily="34" charset="0"/>
                <a:ea typeface="Calibri" pitchFamily="34" charset="0"/>
                <a:cs typeface="Times New Roman" pitchFamily="18" charset="0"/>
              </a:rPr>
              <a:t> </a:t>
            </a:r>
            <a:r>
              <a:rPr lang="de-DE" sz="1600" b="1" dirty="0">
                <a:latin typeface="Calibri" pitchFamily="34" charset="0"/>
                <a:ea typeface="Calibri" pitchFamily="34" charset="0"/>
                <a:cs typeface="Times New Roman" pitchFamily="18" charset="0"/>
              </a:rPr>
              <a:t>die mich bedroht</a:t>
            </a:r>
            <a:endParaRPr lang="de-DE" sz="1600" dirty="0">
              <a:latin typeface="Calibri" pitchFamily="34" charset="0"/>
              <a:ea typeface="Calibri" pitchFamily="34" charset="0"/>
              <a:cs typeface="Times New Roman" pitchFamily="18" charset="0"/>
            </a:endParaRPr>
          </a:p>
        </p:txBody>
      </p:sp>
      <p:sp>
        <p:nvSpPr>
          <p:cNvPr id="8" name="Textfeld 7"/>
          <p:cNvSpPr txBox="1">
            <a:spLocks noChangeArrowheads="1"/>
          </p:cNvSpPr>
          <p:nvPr/>
        </p:nvSpPr>
        <p:spPr bwMode="auto">
          <a:xfrm>
            <a:off x="34925" y="2349500"/>
            <a:ext cx="3024188" cy="1568450"/>
          </a:xfrm>
          <a:prstGeom prst="rect">
            <a:avLst/>
          </a:prstGeom>
          <a:noFill/>
          <a:ln w="9525">
            <a:noFill/>
            <a:miter lim="800000"/>
            <a:headEnd/>
            <a:tailEnd/>
          </a:ln>
        </p:spPr>
        <p:txBody>
          <a:bodyPr>
            <a:spAutoFit/>
          </a:bodyPr>
          <a:lstStyle/>
          <a:p>
            <a:r>
              <a:rPr lang="de-DE" sz="1600" b="1" dirty="0">
                <a:latin typeface="Calibri" pitchFamily="34" charset="0"/>
                <a:ea typeface="Calibri" pitchFamily="34" charset="0"/>
                <a:cs typeface="Times New Roman" pitchFamily="18" charset="0"/>
              </a:rPr>
              <a:t>aber das einzige was ich habe, ist das Schilf in meinen Händen, weiches Schilf, eher delikat, und ich soll versuchen, das Schilf zur Bekämpfung dieser Frau zu verwenden</a:t>
            </a:r>
            <a:endParaRPr lang="de-DE" sz="1600" dirty="0">
              <a:latin typeface="Calibri" pitchFamily="34" charset="0"/>
              <a:ea typeface="Calibri" pitchFamily="34" charset="0"/>
              <a:cs typeface="Times New Roman" pitchFamily="18" charset="0"/>
            </a:endParaRPr>
          </a:p>
        </p:txBody>
      </p:sp>
      <p:sp>
        <p:nvSpPr>
          <p:cNvPr id="9" name="Textfeld 8"/>
          <p:cNvSpPr txBox="1">
            <a:spLocks noChangeArrowheads="1"/>
          </p:cNvSpPr>
          <p:nvPr/>
        </p:nvSpPr>
        <p:spPr bwMode="auto">
          <a:xfrm>
            <a:off x="34925" y="3894138"/>
            <a:ext cx="2952750" cy="830262"/>
          </a:xfrm>
          <a:prstGeom prst="rect">
            <a:avLst/>
          </a:prstGeom>
          <a:noFill/>
          <a:ln w="9525">
            <a:noFill/>
            <a:miter lim="800000"/>
            <a:headEnd/>
            <a:tailEnd/>
          </a:ln>
        </p:spPr>
        <p:txBody>
          <a:bodyPr>
            <a:spAutoFit/>
          </a:bodyPr>
          <a:lstStyle/>
          <a:p>
            <a:r>
              <a:rPr lang="de-DE" sz="1600" b="1" dirty="0">
                <a:latin typeface="Calibri" pitchFamily="34" charset="0"/>
                <a:ea typeface="Calibri" pitchFamily="34" charset="0"/>
                <a:cs typeface="Times New Roman" pitchFamily="18" charset="0"/>
              </a:rPr>
              <a:t>das ist schon ein bisschen seltsam, nur dieses Schilf zur Selbstverteidigung zu haben,</a:t>
            </a:r>
            <a:endParaRPr lang="de-DE" sz="1600" dirty="0">
              <a:latin typeface="Calibri" pitchFamily="34" charset="0"/>
              <a:ea typeface="Calibri" pitchFamily="34" charset="0"/>
              <a:cs typeface="Times New Roman" pitchFamily="18" charset="0"/>
            </a:endParaRPr>
          </a:p>
        </p:txBody>
      </p:sp>
      <p:sp>
        <p:nvSpPr>
          <p:cNvPr id="10" name="Textfeld 9"/>
          <p:cNvSpPr txBox="1">
            <a:spLocks noChangeArrowheads="1"/>
          </p:cNvSpPr>
          <p:nvPr/>
        </p:nvSpPr>
        <p:spPr bwMode="auto">
          <a:xfrm>
            <a:off x="52388" y="4941888"/>
            <a:ext cx="3006725" cy="825500"/>
          </a:xfrm>
          <a:prstGeom prst="rect">
            <a:avLst/>
          </a:prstGeom>
          <a:noFill/>
          <a:ln w="9525">
            <a:noFill/>
            <a:miter lim="800000"/>
            <a:headEnd/>
            <a:tailEnd/>
          </a:ln>
        </p:spPr>
        <p:txBody>
          <a:bodyPr>
            <a:spAutoFit/>
          </a:bodyPr>
          <a:lstStyle/>
          <a:p>
            <a:r>
              <a:rPr lang="de-DE" sz="1600" b="1" dirty="0">
                <a:latin typeface="Calibri" pitchFamily="34" charset="0"/>
                <a:ea typeface="Calibri" pitchFamily="34" charset="0"/>
                <a:cs typeface="Times New Roman" pitchFamily="18" charset="0"/>
              </a:rPr>
              <a:t>sie muss ein </a:t>
            </a:r>
            <a:r>
              <a:rPr lang="de-DE" sz="1600" b="1" dirty="0" smtClean="0">
                <a:latin typeface="Calibri" pitchFamily="34" charset="0"/>
                <a:ea typeface="Calibri" pitchFamily="34" charset="0"/>
                <a:cs typeface="Times New Roman" pitchFamily="18" charset="0"/>
              </a:rPr>
              <a:t>Messer oder </a:t>
            </a:r>
            <a:r>
              <a:rPr lang="de-DE" sz="1600" b="1" dirty="0">
                <a:latin typeface="Calibri" pitchFamily="34" charset="0"/>
                <a:ea typeface="Calibri" pitchFamily="34" charset="0"/>
                <a:cs typeface="Times New Roman" pitchFamily="18" charset="0"/>
              </a:rPr>
              <a:t>so was haben, </a:t>
            </a:r>
            <a:r>
              <a:rPr lang="de-DE" sz="1600" b="1" dirty="0" smtClean="0">
                <a:latin typeface="Calibri" pitchFamily="34" charset="0"/>
                <a:ea typeface="Calibri" pitchFamily="34" charset="0"/>
                <a:cs typeface="Times New Roman" pitchFamily="18" charset="0"/>
              </a:rPr>
              <a:t>und wirklich hat sie ein Messer</a:t>
            </a:r>
            <a:r>
              <a:rPr lang="de-DE" sz="1600" b="1" dirty="0">
                <a:latin typeface="Calibri" pitchFamily="34" charset="0"/>
                <a:ea typeface="Calibri" pitchFamily="34" charset="0"/>
                <a:cs typeface="Times New Roman" pitchFamily="18" charset="0"/>
              </a:rPr>
              <a:t>,</a:t>
            </a:r>
            <a:endParaRPr lang="de-DE" sz="1600" dirty="0">
              <a:latin typeface="Calibri" pitchFamily="34" charset="0"/>
              <a:ea typeface="Calibri" pitchFamily="34" charset="0"/>
              <a:cs typeface="Times New Roman" pitchFamily="18" charset="0"/>
            </a:endParaRPr>
          </a:p>
        </p:txBody>
      </p:sp>
      <p:sp>
        <p:nvSpPr>
          <p:cNvPr id="11" name="Textfeld 10"/>
          <p:cNvSpPr txBox="1">
            <a:spLocks noChangeArrowheads="1"/>
          </p:cNvSpPr>
          <p:nvPr/>
        </p:nvSpPr>
        <p:spPr bwMode="auto">
          <a:xfrm>
            <a:off x="52388" y="6021388"/>
            <a:ext cx="3006725" cy="584200"/>
          </a:xfrm>
          <a:prstGeom prst="rect">
            <a:avLst/>
          </a:prstGeom>
          <a:noFill/>
          <a:ln w="9525">
            <a:noFill/>
            <a:miter lim="800000"/>
            <a:headEnd/>
            <a:tailEnd/>
          </a:ln>
        </p:spPr>
        <p:txBody>
          <a:bodyPr>
            <a:spAutoFit/>
          </a:bodyPr>
          <a:lstStyle/>
          <a:p>
            <a:r>
              <a:rPr lang="de-DE" sz="1600" b="1" dirty="0">
                <a:latin typeface="Calibri" pitchFamily="34" charset="0"/>
                <a:ea typeface="Calibri" pitchFamily="34" charset="0"/>
                <a:cs typeface="Times New Roman" pitchFamily="18" charset="0"/>
              </a:rPr>
              <a:t>aber ich schaffe es </a:t>
            </a:r>
            <a:r>
              <a:rPr lang="de-DE" sz="1600" b="1" dirty="0" smtClean="0">
                <a:latin typeface="Calibri" pitchFamily="34" charset="0"/>
                <a:ea typeface="Calibri" pitchFamily="34" charset="0"/>
                <a:cs typeface="Times New Roman" pitchFamily="18" charset="0"/>
              </a:rPr>
              <a:t>trotzdem,</a:t>
            </a:r>
            <a:r>
              <a:rPr lang="de-DE" sz="1600" b="1" dirty="0">
                <a:latin typeface="Calibri" pitchFamily="34" charset="0"/>
                <a:ea typeface="Calibri" pitchFamily="34" charset="0"/>
                <a:cs typeface="Times New Roman" pitchFamily="18" charset="0"/>
              </a:rPr>
              <a:t/>
            </a:r>
            <a:br>
              <a:rPr lang="de-DE" sz="1600" b="1" dirty="0">
                <a:latin typeface="Calibri" pitchFamily="34" charset="0"/>
                <a:ea typeface="Calibri" pitchFamily="34" charset="0"/>
                <a:cs typeface="Times New Roman" pitchFamily="18" charset="0"/>
              </a:rPr>
            </a:br>
            <a:r>
              <a:rPr lang="de-DE" sz="1600" b="1" dirty="0">
                <a:latin typeface="Calibri" pitchFamily="34" charset="0"/>
                <a:ea typeface="Calibri" pitchFamily="34" charset="0"/>
                <a:cs typeface="Times New Roman" pitchFamily="18" charset="0"/>
              </a:rPr>
              <a:t>sie nach unten zu zwingen.</a:t>
            </a:r>
            <a:endParaRPr lang="de-DE" sz="1600" dirty="0">
              <a:latin typeface="Calibri" pitchFamily="34" charset="0"/>
              <a:ea typeface="Calibri" pitchFamily="34" charset="0"/>
              <a:cs typeface="Times New Roman" pitchFamily="18" charset="0"/>
            </a:endParaRPr>
          </a:p>
        </p:txBody>
      </p:sp>
      <p:sp>
        <p:nvSpPr>
          <p:cNvPr id="28721" name="Textfeld 12"/>
          <p:cNvSpPr txBox="1">
            <a:spLocks noChangeArrowheads="1"/>
          </p:cNvSpPr>
          <p:nvPr/>
        </p:nvSpPr>
        <p:spPr bwMode="auto">
          <a:xfrm>
            <a:off x="6084888" y="44450"/>
            <a:ext cx="3059112" cy="584200"/>
          </a:xfrm>
          <a:prstGeom prst="rect">
            <a:avLst/>
          </a:prstGeom>
          <a:noFill/>
          <a:ln w="9525">
            <a:noFill/>
            <a:miter lim="800000"/>
            <a:headEnd/>
            <a:tailEnd/>
          </a:ln>
        </p:spPr>
        <p:txBody>
          <a:bodyPr>
            <a:spAutoFit/>
          </a:bodyPr>
          <a:lstStyle/>
          <a:p>
            <a:pPr algn="ctr"/>
            <a:r>
              <a:rPr lang="de-DE" sz="1600" b="1" dirty="0">
                <a:latin typeface="Calibri" pitchFamily="34" charset="0"/>
              </a:rPr>
              <a:t>NARRATIVE EPISODE</a:t>
            </a:r>
            <a:br>
              <a:rPr lang="de-DE" sz="1600" b="1" dirty="0">
                <a:latin typeface="Calibri" pitchFamily="34" charset="0"/>
              </a:rPr>
            </a:br>
            <a:r>
              <a:rPr lang="de-DE" sz="1600" b="1" dirty="0">
                <a:latin typeface="Calibri" pitchFamily="34" charset="0"/>
              </a:rPr>
              <a:t>MUTTER</a:t>
            </a:r>
          </a:p>
        </p:txBody>
      </p:sp>
      <p:sp>
        <p:nvSpPr>
          <p:cNvPr id="14" name="Textfeld 13"/>
          <p:cNvSpPr txBox="1">
            <a:spLocks noChangeArrowheads="1"/>
          </p:cNvSpPr>
          <p:nvPr/>
        </p:nvSpPr>
        <p:spPr bwMode="auto">
          <a:xfrm>
            <a:off x="6084168" y="765175"/>
            <a:ext cx="3024187" cy="830997"/>
          </a:xfrm>
          <a:prstGeom prst="rect">
            <a:avLst/>
          </a:prstGeom>
          <a:noFill/>
          <a:ln w="9525">
            <a:noFill/>
            <a:miter lim="800000"/>
            <a:headEnd/>
            <a:tailEnd/>
          </a:ln>
        </p:spPr>
        <p:txBody>
          <a:bodyPr>
            <a:spAutoFit/>
          </a:bodyPr>
          <a:lstStyle/>
          <a:p>
            <a:r>
              <a:rPr lang="de-DE" sz="1600" b="1" dirty="0">
                <a:latin typeface="Calibri" pitchFamily="34" charset="0"/>
                <a:ea typeface="Calibri" pitchFamily="34" charset="0"/>
                <a:cs typeface="Times New Roman" pitchFamily="18" charset="0"/>
              </a:rPr>
              <a:t>Sie hält mich für ein Kind, sie ist voll von </a:t>
            </a:r>
            <a:r>
              <a:rPr lang="de-DE" sz="1600" b="1" dirty="0" smtClean="0">
                <a:latin typeface="Calibri" pitchFamily="34" charset="0"/>
                <a:ea typeface="Calibri" pitchFamily="34" charset="0"/>
                <a:cs typeface="Times New Roman" pitchFamily="18" charset="0"/>
              </a:rPr>
              <a:t>Vorurteilen mir gegenüber</a:t>
            </a:r>
            <a:endParaRPr lang="de-DE" sz="1600" i="1" dirty="0">
              <a:solidFill>
                <a:srgbClr val="FF0000"/>
              </a:solidFill>
              <a:latin typeface="Calibri" pitchFamily="34" charset="0"/>
              <a:ea typeface="Calibri" pitchFamily="34" charset="0"/>
              <a:cs typeface="Times New Roman" pitchFamily="18" charset="0"/>
            </a:endParaRPr>
          </a:p>
        </p:txBody>
      </p:sp>
      <p:sp>
        <p:nvSpPr>
          <p:cNvPr id="15" name="Textfeld 14"/>
          <p:cNvSpPr txBox="1">
            <a:spLocks noChangeArrowheads="1"/>
          </p:cNvSpPr>
          <p:nvPr/>
        </p:nvSpPr>
        <p:spPr bwMode="auto">
          <a:xfrm>
            <a:off x="6084888" y="1794302"/>
            <a:ext cx="3059112" cy="338554"/>
          </a:xfrm>
          <a:prstGeom prst="rect">
            <a:avLst/>
          </a:prstGeom>
          <a:noFill/>
          <a:ln w="9525">
            <a:noFill/>
            <a:miter lim="800000"/>
            <a:headEnd/>
            <a:tailEnd/>
          </a:ln>
        </p:spPr>
        <p:txBody>
          <a:bodyPr wrap="square">
            <a:spAutoFit/>
          </a:bodyPr>
          <a:lstStyle/>
          <a:p>
            <a:r>
              <a:rPr lang="de-DE" sz="1600" b="1" dirty="0">
                <a:latin typeface="Calibri" pitchFamily="34" charset="0"/>
                <a:ea typeface="Calibri" pitchFamily="34" charset="0"/>
                <a:cs typeface="Times New Roman" pitchFamily="18" charset="0"/>
              </a:rPr>
              <a:t>ich muss ständig </a:t>
            </a:r>
            <a:r>
              <a:rPr lang="de-DE" sz="1600" b="1" dirty="0" smtClean="0">
                <a:latin typeface="Calibri" pitchFamily="34" charset="0"/>
                <a:ea typeface="Calibri" pitchFamily="34" charset="0"/>
                <a:cs typeface="Times New Roman" pitchFamily="18" charset="0"/>
              </a:rPr>
              <a:t>so viel</a:t>
            </a:r>
            <a:r>
              <a:rPr lang="de-DE" sz="1600" b="1" i="1" dirty="0" smtClean="0">
                <a:solidFill>
                  <a:srgbClr val="FF0000"/>
                </a:solidFill>
                <a:latin typeface="Calibri" pitchFamily="34" charset="0"/>
                <a:ea typeface="Calibri" pitchFamily="34" charset="0"/>
                <a:cs typeface="Times New Roman" pitchFamily="18" charset="0"/>
              </a:rPr>
              <a:t> </a:t>
            </a:r>
            <a:r>
              <a:rPr lang="de-DE" sz="1600" b="1" dirty="0" smtClean="0">
                <a:latin typeface="Calibri" pitchFamily="34" charset="0"/>
                <a:ea typeface="Calibri" pitchFamily="34" charset="0"/>
                <a:cs typeface="Times New Roman" pitchFamily="18" charset="0"/>
              </a:rPr>
              <a:t>beweisen</a:t>
            </a:r>
            <a:endParaRPr lang="de-DE" sz="1600" dirty="0">
              <a:latin typeface="Calibri" pitchFamily="34" charset="0"/>
              <a:ea typeface="Calibri" pitchFamily="34" charset="0"/>
              <a:cs typeface="Times New Roman" pitchFamily="18" charset="0"/>
            </a:endParaRPr>
          </a:p>
        </p:txBody>
      </p:sp>
      <p:sp>
        <p:nvSpPr>
          <p:cNvPr id="16" name="Textfeld 15"/>
          <p:cNvSpPr txBox="1">
            <a:spLocks noChangeArrowheads="1"/>
          </p:cNvSpPr>
          <p:nvPr/>
        </p:nvSpPr>
        <p:spPr bwMode="auto">
          <a:xfrm>
            <a:off x="6084888" y="2565400"/>
            <a:ext cx="3024187" cy="825500"/>
          </a:xfrm>
          <a:prstGeom prst="rect">
            <a:avLst/>
          </a:prstGeom>
          <a:noFill/>
          <a:ln w="9525">
            <a:noFill/>
            <a:miter lim="800000"/>
            <a:headEnd/>
            <a:tailEnd/>
          </a:ln>
        </p:spPr>
        <p:txBody>
          <a:bodyPr>
            <a:spAutoFit/>
          </a:bodyPr>
          <a:lstStyle/>
          <a:p>
            <a:r>
              <a:rPr lang="de-DE" sz="1600" b="1" dirty="0">
                <a:latin typeface="Calibri" pitchFamily="34" charset="0"/>
                <a:ea typeface="Calibri" pitchFamily="34" charset="0"/>
                <a:cs typeface="Times New Roman" pitchFamily="18" charset="0"/>
              </a:rPr>
              <a:t>und </a:t>
            </a:r>
            <a:r>
              <a:rPr lang="de-DE" sz="1600" b="1" dirty="0" smtClean="0">
                <a:latin typeface="Calibri" pitchFamily="34" charset="0"/>
                <a:ea typeface="Calibri" pitchFamily="34" charset="0"/>
                <a:cs typeface="Times New Roman" pitchFamily="18" charset="0"/>
              </a:rPr>
              <a:t>dann versuche ich das </a:t>
            </a:r>
            <a:r>
              <a:rPr lang="de-DE" sz="1600" b="1" dirty="0">
                <a:latin typeface="Calibri" pitchFamily="34" charset="0"/>
                <a:ea typeface="Calibri" pitchFamily="34" charset="0"/>
                <a:cs typeface="Times New Roman" pitchFamily="18" charset="0"/>
              </a:rPr>
              <a:t>vielleicht zu viel, und das macht alles nur noch schlimmer</a:t>
            </a:r>
            <a:endParaRPr lang="de-DE" sz="1600" dirty="0">
              <a:latin typeface="Calibri" pitchFamily="34" charset="0"/>
              <a:ea typeface="Calibri" pitchFamily="34" charset="0"/>
              <a:cs typeface="Times New Roman" pitchFamily="18" charset="0"/>
            </a:endParaRPr>
          </a:p>
        </p:txBody>
      </p:sp>
      <p:sp>
        <p:nvSpPr>
          <p:cNvPr id="17" name="Textfeld 16"/>
          <p:cNvSpPr txBox="1">
            <a:spLocks noChangeArrowheads="1"/>
          </p:cNvSpPr>
          <p:nvPr/>
        </p:nvSpPr>
        <p:spPr bwMode="auto">
          <a:xfrm>
            <a:off x="6084888" y="3863975"/>
            <a:ext cx="3024187" cy="1077913"/>
          </a:xfrm>
          <a:prstGeom prst="rect">
            <a:avLst/>
          </a:prstGeom>
          <a:noFill/>
          <a:ln w="9525">
            <a:noFill/>
            <a:miter lim="800000"/>
            <a:headEnd/>
            <a:tailEnd/>
          </a:ln>
        </p:spPr>
        <p:txBody>
          <a:bodyPr>
            <a:spAutoFit/>
          </a:bodyPr>
          <a:lstStyle/>
          <a:p>
            <a:r>
              <a:rPr lang="de-DE" sz="1600" b="1" dirty="0">
                <a:latin typeface="Calibri" pitchFamily="34" charset="0"/>
                <a:ea typeface="Calibri" pitchFamily="34" charset="0"/>
                <a:cs typeface="Times New Roman" pitchFamily="18" charset="0"/>
              </a:rPr>
              <a:t>Ich fühle, dass dies eine Sackgasse ist, </a:t>
            </a:r>
            <a:r>
              <a:rPr lang="de-DE" sz="1600" b="1" dirty="0" smtClean="0">
                <a:latin typeface="Calibri" pitchFamily="34" charset="0"/>
                <a:ea typeface="Calibri" pitchFamily="34" charset="0"/>
                <a:cs typeface="Times New Roman" pitchFamily="18" charset="0"/>
              </a:rPr>
              <a:t>und dass </a:t>
            </a:r>
            <a:r>
              <a:rPr lang="de-DE" sz="1600" b="1" dirty="0">
                <a:latin typeface="Calibri" pitchFamily="34" charset="0"/>
                <a:ea typeface="Calibri" pitchFamily="34" charset="0"/>
                <a:cs typeface="Times New Roman" pitchFamily="18" charset="0"/>
              </a:rPr>
              <a:t>mir nie </a:t>
            </a:r>
            <a:r>
              <a:rPr lang="de-DE" sz="1600" b="1" dirty="0" smtClean="0">
                <a:latin typeface="Calibri" pitchFamily="34" charset="0"/>
                <a:ea typeface="Calibri" pitchFamily="34" charset="0"/>
                <a:cs typeface="Times New Roman" pitchFamily="18" charset="0"/>
              </a:rPr>
              <a:t>gelingen wird, </a:t>
            </a:r>
            <a:r>
              <a:rPr lang="de-DE" sz="1600" b="1" dirty="0">
                <a:latin typeface="Calibri" pitchFamily="34" charset="0"/>
                <a:ea typeface="Calibri" pitchFamily="34" charset="0"/>
                <a:cs typeface="Times New Roman" pitchFamily="18" charset="0"/>
              </a:rPr>
              <a:t>eine Beziehung zu ihr aufzubauen.</a:t>
            </a:r>
            <a:endParaRPr lang="de-DE" sz="1600" dirty="0">
              <a:latin typeface="Calibri" pitchFamily="34" charset="0"/>
              <a:ea typeface="Calibri" pitchFamily="34" charset="0"/>
              <a:cs typeface="Times New Roman" pitchFamily="18" charset="0"/>
            </a:endParaRPr>
          </a:p>
        </p:txBody>
      </p:sp>
      <p:sp>
        <p:nvSpPr>
          <p:cNvPr id="18" name="Textfeld 17"/>
          <p:cNvSpPr txBox="1">
            <a:spLocks noChangeArrowheads="1"/>
          </p:cNvSpPr>
          <p:nvPr/>
        </p:nvSpPr>
        <p:spPr bwMode="auto">
          <a:xfrm>
            <a:off x="6100763" y="5157788"/>
            <a:ext cx="1122362" cy="338137"/>
          </a:xfrm>
          <a:prstGeom prst="rect">
            <a:avLst/>
          </a:prstGeom>
          <a:noFill/>
          <a:ln w="9525">
            <a:noFill/>
            <a:miter lim="800000"/>
            <a:headEnd/>
            <a:tailEnd/>
          </a:ln>
        </p:spPr>
        <p:txBody>
          <a:bodyPr wrap="none">
            <a:spAutoFit/>
          </a:bodyPr>
          <a:lstStyle/>
          <a:p>
            <a:r>
              <a:rPr lang="de-DE" sz="1600" b="1" dirty="0">
                <a:latin typeface="Calibri" pitchFamily="34" charset="0"/>
                <a:ea typeface="Calibri" pitchFamily="34" charset="0"/>
                <a:cs typeface="Times New Roman" pitchFamily="18" charset="0"/>
              </a:rPr>
              <a:t>REFLEXION</a:t>
            </a:r>
            <a:endParaRPr lang="de-DE" sz="1600" dirty="0">
              <a:latin typeface="Calibri" pitchFamily="34" charset="0"/>
              <a:ea typeface="Calibri" pitchFamily="34" charset="0"/>
              <a:cs typeface="Times New Roman" pitchFamily="18" charset="0"/>
            </a:endParaRPr>
          </a:p>
        </p:txBody>
      </p:sp>
      <p:sp>
        <p:nvSpPr>
          <p:cNvPr id="19" name="Textfeld 18"/>
          <p:cNvSpPr txBox="1">
            <a:spLocks noChangeArrowheads="1"/>
          </p:cNvSpPr>
          <p:nvPr/>
        </p:nvSpPr>
        <p:spPr bwMode="auto">
          <a:xfrm>
            <a:off x="6100763" y="6021388"/>
            <a:ext cx="2041525" cy="584200"/>
          </a:xfrm>
          <a:prstGeom prst="rect">
            <a:avLst/>
          </a:prstGeom>
          <a:noFill/>
          <a:ln w="9525">
            <a:noFill/>
            <a:miter lim="800000"/>
            <a:headEnd/>
            <a:tailEnd/>
          </a:ln>
        </p:spPr>
        <p:txBody>
          <a:bodyPr wrap="none">
            <a:spAutoFit/>
          </a:bodyPr>
          <a:lstStyle/>
          <a:p>
            <a:r>
              <a:rPr lang="de-DE" sz="1600" b="1" dirty="0">
                <a:latin typeface="Calibri" pitchFamily="34" charset="0"/>
                <a:ea typeface="Calibri" pitchFamily="34" charset="0"/>
                <a:cs typeface="Times New Roman" pitchFamily="18" charset="0"/>
              </a:rPr>
              <a:t>PROBLEMLÖSUNG,</a:t>
            </a:r>
            <a:endParaRPr lang="de-DE" sz="1600" dirty="0">
              <a:latin typeface="Calibri" pitchFamily="34" charset="0"/>
              <a:ea typeface="Calibri" pitchFamily="34" charset="0"/>
              <a:cs typeface="Times New Roman" pitchFamily="18" charset="0"/>
            </a:endParaRPr>
          </a:p>
          <a:p>
            <a:r>
              <a:rPr lang="de-DE" sz="1600" b="1" dirty="0">
                <a:latin typeface="Calibri" pitchFamily="34" charset="0"/>
                <a:ea typeface="Calibri" pitchFamily="34" charset="0"/>
                <a:cs typeface="Times New Roman" pitchFamily="18" charset="0"/>
              </a:rPr>
              <a:t>WUNSCHERFÜLLUNG</a:t>
            </a:r>
          </a:p>
        </p:txBody>
      </p:sp>
      <p:sp>
        <p:nvSpPr>
          <p:cNvPr id="21" name="Textfeld 20"/>
          <p:cNvSpPr txBox="1">
            <a:spLocks noChangeArrowheads="1"/>
          </p:cNvSpPr>
          <p:nvPr/>
        </p:nvSpPr>
        <p:spPr bwMode="auto">
          <a:xfrm>
            <a:off x="3059113" y="44450"/>
            <a:ext cx="3025775" cy="584200"/>
          </a:xfrm>
          <a:prstGeom prst="rect">
            <a:avLst/>
          </a:prstGeom>
          <a:noFill/>
          <a:ln w="9525">
            <a:noFill/>
            <a:miter lim="800000"/>
            <a:headEnd/>
            <a:tailEnd/>
          </a:ln>
        </p:spPr>
        <p:txBody>
          <a:bodyPr>
            <a:spAutoFit/>
          </a:bodyPr>
          <a:lstStyle/>
          <a:p>
            <a:pPr algn="ctr"/>
            <a:r>
              <a:rPr lang="de-DE" sz="1600" b="1" dirty="0">
                <a:latin typeface="Calibri" pitchFamily="34" charset="0"/>
              </a:rPr>
              <a:t>BEZIEHUNGS-</a:t>
            </a:r>
            <a:br>
              <a:rPr lang="de-DE" sz="1600" b="1" dirty="0">
                <a:latin typeface="Calibri" pitchFamily="34" charset="0"/>
              </a:rPr>
            </a:br>
            <a:r>
              <a:rPr lang="de-DE" sz="1600" b="1" dirty="0">
                <a:latin typeface="Calibri" pitchFamily="34" charset="0"/>
              </a:rPr>
              <a:t>SCHEMA</a:t>
            </a:r>
          </a:p>
        </p:txBody>
      </p:sp>
      <p:sp>
        <p:nvSpPr>
          <p:cNvPr id="28" name="Pfeil nach links und rechts 27"/>
          <p:cNvSpPr/>
          <p:nvPr/>
        </p:nvSpPr>
        <p:spPr>
          <a:xfrm>
            <a:off x="3059113" y="549275"/>
            <a:ext cx="2952750" cy="935038"/>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b="1" dirty="0">
                <a:solidFill>
                  <a:schemeClr val="tx1"/>
                </a:solidFill>
                <a:ea typeface="Calibri"/>
                <a:cs typeface="Times New Roman"/>
              </a:rPr>
              <a:t>Sie setzt mich herab,</a:t>
            </a:r>
            <a:br>
              <a:rPr lang="de-DE" sz="1600" b="1" dirty="0">
                <a:solidFill>
                  <a:schemeClr val="tx1"/>
                </a:solidFill>
                <a:ea typeface="Calibri"/>
                <a:cs typeface="Times New Roman"/>
              </a:rPr>
            </a:br>
            <a:r>
              <a:rPr lang="de-DE" sz="1600" b="1" dirty="0">
                <a:solidFill>
                  <a:schemeClr val="tx1"/>
                </a:solidFill>
                <a:ea typeface="Calibri"/>
                <a:cs typeface="Times New Roman"/>
              </a:rPr>
              <a:t>verletzt mich</a:t>
            </a:r>
            <a:endParaRPr lang="de-DE" sz="1600" dirty="0">
              <a:solidFill>
                <a:schemeClr val="tx1"/>
              </a:solidFill>
            </a:endParaRPr>
          </a:p>
        </p:txBody>
      </p:sp>
      <p:sp>
        <p:nvSpPr>
          <p:cNvPr id="29" name="Pfeil nach links und rechts 28"/>
          <p:cNvSpPr/>
          <p:nvPr/>
        </p:nvSpPr>
        <p:spPr>
          <a:xfrm>
            <a:off x="3059113" y="1557338"/>
            <a:ext cx="2952750" cy="935037"/>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b="1" dirty="0">
                <a:solidFill>
                  <a:schemeClr val="tx1"/>
                </a:solidFill>
                <a:ea typeface="Calibri"/>
                <a:cs typeface="Times New Roman"/>
              </a:rPr>
              <a:t>Ich möchte mich ihr gegenüber behaupten</a:t>
            </a:r>
            <a:endParaRPr lang="de-DE" sz="1600" dirty="0">
              <a:solidFill>
                <a:schemeClr val="tx1"/>
              </a:solidFill>
              <a:ea typeface="Calibri"/>
              <a:cs typeface="Times New Roman"/>
            </a:endParaRPr>
          </a:p>
        </p:txBody>
      </p:sp>
      <p:sp>
        <p:nvSpPr>
          <p:cNvPr id="31" name="Pfeil nach links und rechts 30"/>
          <p:cNvSpPr/>
          <p:nvPr/>
        </p:nvSpPr>
        <p:spPr>
          <a:xfrm>
            <a:off x="3059113" y="2565400"/>
            <a:ext cx="2952750" cy="935038"/>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b="1" dirty="0">
                <a:solidFill>
                  <a:prstClr val="black"/>
                </a:solidFill>
                <a:ea typeface="Calibri"/>
                <a:cs typeface="Times New Roman"/>
              </a:rPr>
              <a:t>Es kann mir nicht gelingen</a:t>
            </a:r>
            <a:endParaRPr lang="de-DE" sz="1600" dirty="0">
              <a:solidFill>
                <a:prstClr val="black"/>
              </a:solidFill>
              <a:ea typeface="Calibri"/>
              <a:cs typeface="Times New Roman"/>
            </a:endParaRPr>
          </a:p>
        </p:txBody>
      </p:sp>
      <p:sp>
        <p:nvSpPr>
          <p:cNvPr id="32" name="Pfeil nach links und rechts 31"/>
          <p:cNvSpPr/>
          <p:nvPr/>
        </p:nvSpPr>
        <p:spPr>
          <a:xfrm>
            <a:off x="3059113" y="3789363"/>
            <a:ext cx="2952750" cy="935037"/>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b="1" dirty="0">
                <a:solidFill>
                  <a:prstClr val="black"/>
                </a:solidFill>
                <a:ea typeface="Calibri"/>
                <a:cs typeface="Times New Roman"/>
              </a:rPr>
              <a:t>Meine Chancen stehen schlecht</a:t>
            </a:r>
            <a:endParaRPr lang="de-DE" sz="1600" dirty="0">
              <a:solidFill>
                <a:prstClr val="black"/>
              </a:solidFill>
              <a:ea typeface="Calibri"/>
              <a:cs typeface="Times New Roman"/>
            </a:endParaRPr>
          </a:p>
        </p:txBody>
      </p:sp>
      <p:sp>
        <p:nvSpPr>
          <p:cNvPr id="33" name="Pfeil nach links 32"/>
          <p:cNvSpPr/>
          <p:nvPr/>
        </p:nvSpPr>
        <p:spPr>
          <a:xfrm>
            <a:off x="3059113" y="4868863"/>
            <a:ext cx="2952750" cy="936625"/>
          </a:xfrm>
          <a:prstGeom prst="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b="1" dirty="0">
                <a:solidFill>
                  <a:prstClr val="black"/>
                </a:solidFill>
                <a:ea typeface="Calibri"/>
                <a:cs typeface="Times New Roman"/>
              </a:rPr>
              <a:t>Sie ist eine Aggressorin</a:t>
            </a:r>
            <a:endParaRPr lang="de-DE" sz="1600" dirty="0">
              <a:solidFill>
                <a:prstClr val="black"/>
              </a:solidFill>
              <a:ea typeface="Calibri"/>
              <a:cs typeface="Times New Roman"/>
            </a:endParaRPr>
          </a:p>
        </p:txBody>
      </p:sp>
      <p:sp>
        <p:nvSpPr>
          <p:cNvPr id="34" name="Pfeil nach links 33"/>
          <p:cNvSpPr/>
          <p:nvPr/>
        </p:nvSpPr>
        <p:spPr>
          <a:xfrm>
            <a:off x="3059113" y="5876925"/>
            <a:ext cx="2952750" cy="936625"/>
          </a:xfrm>
          <a:prstGeom prst="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600" b="1" dirty="0">
                <a:solidFill>
                  <a:prstClr val="black"/>
                </a:solidFill>
                <a:ea typeface="Calibri"/>
                <a:cs typeface="Times New Roman"/>
              </a:rPr>
              <a:t>Ich gewinne</a:t>
            </a:r>
            <a:endParaRPr lang="de-DE" sz="1600" dirty="0">
              <a:solidFill>
                <a:prstClr val="black"/>
              </a:solidFill>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4" grpId="0"/>
      <p:bldP spid="15" grpId="0"/>
      <p:bldP spid="16" grpId="0"/>
      <p:bldP spid="17" grpId="0"/>
      <p:bldP spid="18" grpId="0"/>
      <p:bldP spid="19" grpId="0"/>
      <p:bldP spid="21" grpId="0"/>
      <p:bldP spid="28" grpId="0" animBg="1"/>
      <p:bldP spid="29" grpId="0" animBg="1"/>
      <p:bldP spid="31" grpId="0" animBg="1"/>
      <p:bldP spid="32" grpId="0" animBg="1"/>
      <p:bldP spid="33" grpId="0" animBg="1"/>
      <p:bldP spid="34"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1742</Words>
  <Application>Microsoft Office PowerPoint</Application>
  <PresentationFormat>Affichage à l'écran (4:3)</PresentationFormat>
  <Paragraphs>526</Paragraphs>
  <Slides>30</Slides>
  <Notes>25</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30</vt:i4>
      </vt:variant>
    </vt:vector>
  </HeadingPairs>
  <TitlesOfParts>
    <vt:vector size="33" baseType="lpstr">
      <vt:lpstr>Larissa-Design</vt:lpstr>
      <vt:lpstr>Worksheet</vt:lpstr>
      <vt:lpstr>Bild</vt:lpstr>
      <vt:lpstr>Diapositive 1</vt:lpstr>
      <vt:lpstr>Diapositive 2</vt:lpstr>
      <vt:lpstr>Diapositive 3</vt:lpstr>
      <vt:lpstr>Diapositive 4</vt:lpstr>
      <vt:lpstr>Diapositive 5</vt:lpstr>
      <vt:lpstr>Diapositive 6</vt:lpstr>
      <vt:lpstr>Diapositive 7</vt:lpstr>
      <vt:lpstr>Ein Alltagsnarrativ der „Adlerpilotin“ –  Episode mit der Mutter</vt:lpstr>
      <vt:lpstr>Diapositive 9</vt:lpstr>
      <vt:lpstr>Diapositive 10</vt:lpstr>
      <vt:lpstr>Diapositive 11</vt:lpstr>
      <vt:lpstr>Verdichtung</vt:lpstr>
      <vt:lpstr>Verschiebung</vt:lpstr>
      <vt:lpstr>Diapositive 14</vt:lpstr>
      <vt:lpstr>Diapositive 15</vt:lpstr>
      <vt:lpstr>Fall „Panikfrau“</vt:lpstr>
      <vt:lpstr>Fall „Panikfrau“, ADU – positive Emotionen </vt:lpstr>
      <vt:lpstr>Fall „Panikfrau“, Berg-Imagination, Emotions-Wörterbuch ADU</vt:lpstr>
      <vt:lpstr>Fall „Panikfrau“, ADU – positive Emotionen </vt:lpstr>
      <vt:lpstr>Diapositive 20</vt:lpstr>
      <vt:lpstr>CCRT  Core Conflictual Relationship Theme  Cluster-Kategorien </vt:lpstr>
      <vt:lpstr>Schweizer Therapeutenkandidat</vt:lpstr>
      <vt:lpstr>Schweizer Therapeutenkandidat</vt:lpstr>
      <vt:lpstr>Schweizer Therapeutenkandidat</vt:lpstr>
      <vt:lpstr>Psychoonkologie-Studie München</vt:lpstr>
      <vt:lpstr>Psychoonkologie – Affektsprache</vt:lpstr>
      <vt:lpstr>Psychoonkologie – Affektsprache</vt:lpstr>
      <vt:lpstr>„Adlerpilotin“ - Imagination</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Dan</dc:creator>
  <cp:lastModifiedBy>Michael Stigler</cp:lastModifiedBy>
  <cp:revision>210</cp:revision>
  <dcterms:created xsi:type="dcterms:W3CDTF">2011-01-26T11:04:20Z</dcterms:created>
  <dcterms:modified xsi:type="dcterms:W3CDTF">2011-02-07T10:04:28Z</dcterms:modified>
</cp:coreProperties>
</file>